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41"/>
  </p:notesMasterIdLst>
  <p:handoutMasterIdLst>
    <p:handoutMasterId r:id="rId42"/>
  </p:handoutMasterIdLst>
  <p:sldIdLst>
    <p:sldId id="256" r:id="rId2"/>
    <p:sldId id="258" r:id="rId3"/>
    <p:sldId id="289" r:id="rId4"/>
    <p:sldId id="259" r:id="rId5"/>
    <p:sldId id="268" r:id="rId6"/>
    <p:sldId id="269" r:id="rId7"/>
    <p:sldId id="257" r:id="rId8"/>
    <p:sldId id="260" r:id="rId9"/>
    <p:sldId id="262" r:id="rId10"/>
    <p:sldId id="261" r:id="rId11"/>
    <p:sldId id="264" r:id="rId12"/>
    <p:sldId id="281" r:id="rId13"/>
    <p:sldId id="282" r:id="rId14"/>
    <p:sldId id="283" r:id="rId15"/>
    <p:sldId id="286" r:id="rId16"/>
    <p:sldId id="290" r:id="rId17"/>
    <p:sldId id="293" r:id="rId18"/>
    <p:sldId id="266" r:id="rId19"/>
    <p:sldId id="292" r:id="rId20"/>
    <p:sldId id="294" r:id="rId21"/>
    <p:sldId id="265" r:id="rId22"/>
    <p:sldId id="267" r:id="rId23"/>
    <p:sldId id="284" r:id="rId24"/>
    <p:sldId id="270" r:id="rId25"/>
    <p:sldId id="271" r:id="rId26"/>
    <p:sldId id="276" r:id="rId27"/>
    <p:sldId id="288" r:id="rId28"/>
    <p:sldId id="296" r:id="rId29"/>
    <p:sldId id="297" r:id="rId30"/>
    <p:sldId id="277" r:id="rId31"/>
    <p:sldId id="279" r:id="rId32"/>
    <p:sldId id="280" r:id="rId33"/>
    <p:sldId id="295" r:id="rId34"/>
    <p:sldId id="272" r:id="rId35"/>
    <p:sldId id="274" r:id="rId36"/>
    <p:sldId id="275" r:id="rId37"/>
    <p:sldId id="278" r:id="rId38"/>
    <p:sldId id="285" r:id="rId39"/>
    <p:sldId id="28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71811"/>
  </p:normalViewPr>
  <p:slideViewPr>
    <p:cSldViewPr snapToGrid="0" snapToObjects="1">
      <p:cViewPr varScale="1">
        <p:scale>
          <a:sx n="76" d="100"/>
          <a:sy n="76" d="100"/>
        </p:scale>
        <p:origin x="188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1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0687-2D4B-AF94-369A320086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4E-0247-8B1F-C24ED7696A22}"/>
              </c:ext>
            </c:extLst>
          </c:dPt>
          <c:cat>
            <c:strRef>
              <c:f>Sheet1!$A$2:$A$3</c:f>
              <c:strCache>
                <c:ptCount val="2"/>
                <c:pt idx="0">
                  <c:v>Students with disabilities</c:v>
                </c:pt>
                <c:pt idx="1">
                  <c:v>Students without disabilities  </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0-0687-2D4B-AF94-369A3200866B}"/>
            </c:ext>
          </c:extLst>
        </c:ser>
        <c:dLbls>
          <c:showLegendKey val="0"/>
          <c:showVal val="0"/>
          <c:showCatName val="0"/>
          <c:showSerName val="0"/>
          <c:showPercent val="0"/>
          <c:showBubbleSize val="0"/>
          <c:showLeaderLines val="1"/>
        </c:dLbls>
        <c:firstSliceAng val="105"/>
        <c:holeSize val="7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66108643225578E-3"/>
          <c:y val="0"/>
          <c:w val="0.63739856734770073"/>
          <c:h val="0.89919816723940438"/>
        </c:manualLayout>
      </c:layout>
      <c:pieChart>
        <c:varyColors val="1"/>
        <c:ser>
          <c:idx val="0"/>
          <c:order val="0"/>
          <c:tx>
            <c:strRef>
              <c:f>Sheet1!$B$1</c:f>
              <c:strCache>
                <c:ptCount val="1"/>
                <c:pt idx="0">
                  <c:v>Column1</c:v>
                </c:pt>
              </c:strCache>
            </c:strRef>
          </c:tx>
          <c:dPt>
            <c:idx val="0"/>
            <c:bubble3D val="0"/>
            <c:spPr>
              <a:blipFill rotWithShape="1">
                <a:blip xmlns:r="http://schemas.openxmlformats.org/officeDocument/2006/relationships" r:embed="rId3">
                  <a:duotone>
                    <a:schemeClr val="accent1">
                      <a:tint val="98000"/>
                      <a:lumMod val="102000"/>
                    </a:schemeClr>
                    <a:schemeClr val="accent1">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1-C185-B54C-8C20-2918310E1811}"/>
              </c:ext>
            </c:extLst>
          </c:dPt>
          <c:dPt>
            <c:idx val="1"/>
            <c:bubble3D val="0"/>
            <c:spPr>
              <a:blipFill rotWithShape="1">
                <a:blip xmlns:r="http://schemas.openxmlformats.org/officeDocument/2006/relationships" r:embed="rId3">
                  <a:duotone>
                    <a:schemeClr val="accent2">
                      <a:tint val="98000"/>
                      <a:lumMod val="102000"/>
                    </a:schemeClr>
                    <a:schemeClr val="accent2">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3-C185-B54C-8C20-2918310E1811}"/>
              </c:ext>
            </c:extLst>
          </c:dPt>
          <c:dPt>
            <c:idx val="2"/>
            <c:bubble3D val="0"/>
            <c:spPr>
              <a:blipFill rotWithShape="1">
                <a:blip xmlns:r="http://schemas.openxmlformats.org/officeDocument/2006/relationships" r:embed="rId3">
                  <a:duotone>
                    <a:schemeClr val="accent3">
                      <a:tint val="98000"/>
                      <a:lumMod val="102000"/>
                    </a:schemeClr>
                    <a:schemeClr val="accent3">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5-C185-B54C-8C20-2918310E1811}"/>
              </c:ext>
            </c:extLst>
          </c:dPt>
          <c:dPt>
            <c:idx val="3"/>
            <c:bubble3D val="0"/>
            <c:spPr>
              <a:blipFill rotWithShape="1">
                <a:blip xmlns:r="http://schemas.openxmlformats.org/officeDocument/2006/relationships" r:embed="rId3">
                  <a:duotone>
                    <a:schemeClr val="accent4">
                      <a:tint val="98000"/>
                      <a:lumMod val="102000"/>
                    </a:schemeClr>
                    <a:schemeClr val="accent4">
                      <a:shade val="98000"/>
                      <a:lumMod val="98000"/>
                    </a:schemeClr>
                  </a:duotone>
                </a:blip>
                <a:tile tx="0" ty="0" sx="100000" sy="100000" flip="none" algn="tl"/>
              </a:blipFill>
              <a:ln>
                <a:noFill/>
              </a:ln>
              <a:effectLst>
                <a:innerShdw blurRad="63500" dist="25400" dir="13500000">
                  <a:srgbClr val="000000">
                    <a:alpha val="75000"/>
                  </a:srgbClr>
                </a:innerShdw>
              </a:effectLst>
            </c:spPr>
            <c:extLst>
              <c:ext xmlns:c16="http://schemas.microsoft.com/office/drawing/2014/chart" uri="{C3380CC4-5D6E-409C-BE32-E72D297353CC}">
                <c16:uniqueId val="{00000007-C185-B54C-8C20-2918310E181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African Americans</c:v>
                </c:pt>
                <c:pt idx="1">
                  <c:v>Hispanic</c:v>
                </c:pt>
                <c:pt idx="2">
                  <c:v>White </c:v>
                </c:pt>
                <c:pt idx="3">
                  <c:v>Other</c:v>
                </c:pt>
              </c:strCache>
            </c:strRef>
          </c:cat>
          <c:val>
            <c:numRef>
              <c:f>Sheet1!$B$2:$B$5</c:f>
              <c:numCache>
                <c:formatCode>0%</c:formatCode>
                <c:ptCount val="4"/>
                <c:pt idx="0">
                  <c:v>0.42</c:v>
                </c:pt>
                <c:pt idx="1">
                  <c:v>0.22</c:v>
                </c:pt>
                <c:pt idx="2">
                  <c:v>0.31</c:v>
                </c:pt>
                <c:pt idx="3">
                  <c:v>0.03</c:v>
                </c:pt>
              </c:numCache>
            </c:numRef>
          </c:val>
          <c:extLst>
            <c:ext xmlns:c16="http://schemas.microsoft.com/office/drawing/2014/chart" uri="{C3380CC4-5D6E-409C-BE32-E72D297353CC}">
              <c16:uniqueId val="{00000008-C185-B54C-8C20-2918310E181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1061334724463751E-4"/>
          <c:y val="0.82889738950219372"/>
          <c:w val="0.9499999456589665"/>
          <c:h val="0.171102610497806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A05B8-EBE8-4B00-AD43-7A90FD9688F2}"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7781612-12FC-4A5A-A993-A6FE54AAD318}">
      <dgm:prSet/>
      <dgm:spPr/>
      <dgm:t>
        <a:bodyPr/>
        <a:lstStyle/>
        <a:p>
          <a:r>
            <a:rPr lang="en-US"/>
            <a:t>Briefly explain the grand challenge of smart decarceration. </a:t>
          </a:r>
        </a:p>
      </dgm:t>
    </dgm:pt>
    <dgm:pt modelId="{17329C49-0341-4672-B6FB-BAF9D1806960}" type="parTrans" cxnId="{7FB514FF-31F0-41B8-91E1-05D4280D74E3}">
      <dgm:prSet/>
      <dgm:spPr/>
      <dgm:t>
        <a:bodyPr/>
        <a:lstStyle/>
        <a:p>
          <a:endParaRPr lang="en-US"/>
        </a:p>
      </dgm:t>
    </dgm:pt>
    <dgm:pt modelId="{96BA078F-4696-457E-87CD-420986E99E4B}" type="sibTrans" cxnId="{7FB514FF-31F0-41B8-91E1-05D4280D74E3}">
      <dgm:prSet/>
      <dgm:spPr/>
      <dgm:t>
        <a:bodyPr/>
        <a:lstStyle/>
        <a:p>
          <a:endParaRPr lang="en-US"/>
        </a:p>
      </dgm:t>
    </dgm:pt>
    <dgm:pt modelId="{73BD9F9C-D284-46FF-B911-29C5D9D916E4}">
      <dgm:prSet/>
      <dgm:spPr/>
      <dgm:t>
        <a:bodyPr/>
        <a:lstStyle/>
        <a:p>
          <a:r>
            <a:rPr lang="en-US"/>
            <a:t>Briefly explain and describe the history, current state and policies associated with the school to prison pipeline. </a:t>
          </a:r>
        </a:p>
      </dgm:t>
    </dgm:pt>
    <dgm:pt modelId="{93EF5D21-9351-4DCA-871C-EAA5A3E88539}" type="parTrans" cxnId="{593E5FB9-383D-4076-8996-0657A1D47F46}">
      <dgm:prSet/>
      <dgm:spPr/>
      <dgm:t>
        <a:bodyPr/>
        <a:lstStyle/>
        <a:p>
          <a:endParaRPr lang="en-US"/>
        </a:p>
      </dgm:t>
    </dgm:pt>
    <dgm:pt modelId="{8C74FD88-E8E5-47D6-8783-BF530AED2D20}" type="sibTrans" cxnId="{593E5FB9-383D-4076-8996-0657A1D47F46}">
      <dgm:prSet/>
      <dgm:spPr/>
      <dgm:t>
        <a:bodyPr/>
        <a:lstStyle/>
        <a:p>
          <a:endParaRPr lang="en-US"/>
        </a:p>
      </dgm:t>
    </dgm:pt>
    <dgm:pt modelId="{17270CA9-9074-4F96-B3C0-2F45C61FFDD7}">
      <dgm:prSet/>
      <dgm:spPr/>
      <dgm:t>
        <a:bodyPr/>
        <a:lstStyle/>
        <a:p>
          <a:r>
            <a:rPr lang="en-US"/>
            <a:t>Increase knowledge of evidence based practices that can reduce the risk of students with disabilities involvement in the school to prison.</a:t>
          </a:r>
        </a:p>
      </dgm:t>
    </dgm:pt>
    <dgm:pt modelId="{D0186C01-BCF5-44A0-89CA-D8C473B0336D}" type="parTrans" cxnId="{9F88D1F5-F1DF-45F1-A08E-4D50D3ED5997}">
      <dgm:prSet/>
      <dgm:spPr/>
      <dgm:t>
        <a:bodyPr/>
        <a:lstStyle/>
        <a:p>
          <a:endParaRPr lang="en-US"/>
        </a:p>
      </dgm:t>
    </dgm:pt>
    <dgm:pt modelId="{8CF4F03D-2091-42B5-9093-AA4D9546C134}" type="sibTrans" cxnId="{9F88D1F5-F1DF-45F1-A08E-4D50D3ED5997}">
      <dgm:prSet/>
      <dgm:spPr/>
      <dgm:t>
        <a:bodyPr/>
        <a:lstStyle/>
        <a:p>
          <a:endParaRPr lang="en-US"/>
        </a:p>
      </dgm:t>
    </dgm:pt>
    <dgm:pt modelId="{1943074E-F2A7-48F6-B959-AF441F72ED7D}">
      <dgm:prSet/>
      <dgm:spPr/>
      <dgm:t>
        <a:bodyPr/>
        <a:lstStyle/>
        <a:p>
          <a:r>
            <a:rPr lang="en-US"/>
            <a:t>Advocate for effective discipline strategies within schools.</a:t>
          </a:r>
        </a:p>
      </dgm:t>
    </dgm:pt>
    <dgm:pt modelId="{D878DEA9-3E3D-433F-83A7-5F4E38AC9154}" type="parTrans" cxnId="{B0C8D56D-33F3-4B92-B5E1-844CDDF96834}">
      <dgm:prSet/>
      <dgm:spPr/>
      <dgm:t>
        <a:bodyPr/>
        <a:lstStyle/>
        <a:p>
          <a:endParaRPr lang="en-US"/>
        </a:p>
      </dgm:t>
    </dgm:pt>
    <dgm:pt modelId="{3A1BC85A-8703-4D13-BF82-DB348A88FA68}" type="sibTrans" cxnId="{B0C8D56D-33F3-4B92-B5E1-844CDDF96834}">
      <dgm:prSet/>
      <dgm:spPr/>
      <dgm:t>
        <a:bodyPr/>
        <a:lstStyle/>
        <a:p>
          <a:endParaRPr lang="en-US"/>
        </a:p>
      </dgm:t>
    </dgm:pt>
    <dgm:pt modelId="{A0203893-7F92-43C5-8E80-76056C4347F4}" type="pres">
      <dgm:prSet presAssocID="{562A05B8-EBE8-4B00-AD43-7A90FD9688F2}" presName="root" presStyleCnt="0">
        <dgm:presLayoutVars>
          <dgm:dir/>
          <dgm:resizeHandles val="exact"/>
        </dgm:presLayoutVars>
      </dgm:prSet>
      <dgm:spPr/>
    </dgm:pt>
    <dgm:pt modelId="{52EF2041-AEA7-45B0-89B8-C9710AB9404D}" type="pres">
      <dgm:prSet presAssocID="{562A05B8-EBE8-4B00-AD43-7A90FD9688F2}" presName="container" presStyleCnt="0">
        <dgm:presLayoutVars>
          <dgm:dir/>
          <dgm:resizeHandles val="exact"/>
        </dgm:presLayoutVars>
      </dgm:prSet>
      <dgm:spPr/>
    </dgm:pt>
    <dgm:pt modelId="{3723D6D7-89B6-4BF6-A1A8-D8D6B5B5B6D5}" type="pres">
      <dgm:prSet presAssocID="{F7781612-12FC-4A5A-A993-A6FE54AAD318}" presName="compNode" presStyleCnt="0"/>
      <dgm:spPr/>
    </dgm:pt>
    <dgm:pt modelId="{9B529DD2-D136-49EC-8217-5B62A2850623}" type="pres">
      <dgm:prSet presAssocID="{F7781612-12FC-4A5A-A993-A6FE54AAD318}" presName="iconBgRect" presStyleLbl="bgShp" presStyleIdx="0" presStyleCnt="4"/>
      <dgm:spPr/>
    </dgm:pt>
    <dgm:pt modelId="{F2260C1D-A5FF-41F5-98F0-BB819C5A1B7A}" type="pres">
      <dgm:prSet presAssocID="{F7781612-12FC-4A5A-A993-A6FE54AAD3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295CF5D-C757-4CDA-B1D4-5C554F166F7E}" type="pres">
      <dgm:prSet presAssocID="{F7781612-12FC-4A5A-A993-A6FE54AAD318}" presName="spaceRect" presStyleCnt="0"/>
      <dgm:spPr/>
    </dgm:pt>
    <dgm:pt modelId="{67B633DD-EC30-4C29-9075-5C323D357554}" type="pres">
      <dgm:prSet presAssocID="{F7781612-12FC-4A5A-A993-A6FE54AAD318}" presName="textRect" presStyleLbl="revTx" presStyleIdx="0" presStyleCnt="4">
        <dgm:presLayoutVars>
          <dgm:chMax val="1"/>
          <dgm:chPref val="1"/>
        </dgm:presLayoutVars>
      </dgm:prSet>
      <dgm:spPr/>
    </dgm:pt>
    <dgm:pt modelId="{C05BF981-925B-4B54-8218-3A50614B5BA8}" type="pres">
      <dgm:prSet presAssocID="{96BA078F-4696-457E-87CD-420986E99E4B}" presName="sibTrans" presStyleLbl="sibTrans2D1" presStyleIdx="0" presStyleCnt="0"/>
      <dgm:spPr/>
    </dgm:pt>
    <dgm:pt modelId="{64C59DEB-D000-4B61-B2C0-81FA1531EED2}" type="pres">
      <dgm:prSet presAssocID="{73BD9F9C-D284-46FF-B911-29C5D9D916E4}" presName="compNode" presStyleCnt="0"/>
      <dgm:spPr/>
    </dgm:pt>
    <dgm:pt modelId="{8F7AFD5E-4EA3-4D20-AF5F-38D89486555C}" type="pres">
      <dgm:prSet presAssocID="{73BD9F9C-D284-46FF-B911-29C5D9D916E4}" presName="iconBgRect" presStyleLbl="bgShp" presStyleIdx="1" presStyleCnt="4"/>
      <dgm:spPr/>
    </dgm:pt>
    <dgm:pt modelId="{8E8E6356-DD80-491A-8DED-5FFD798DEEA8}" type="pres">
      <dgm:prSet presAssocID="{73BD9F9C-D284-46FF-B911-29C5D9D916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81895DB7-3969-484F-A590-9FB7B9E5B65E}" type="pres">
      <dgm:prSet presAssocID="{73BD9F9C-D284-46FF-B911-29C5D9D916E4}" presName="spaceRect" presStyleCnt="0"/>
      <dgm:spPr/>
    </dgm:pt>
    <dgm:pt modelId="{6BD0961C-DDAA-4466-8E23-C3B94364D661}" type="pres">
      <dgm:prSet presAssocID="{73BD9F9C-D284-46FF-B911-29C5D9D916E4}" presName="textRect" presStyleLbl="revTx" presStyleIdx="1" presStyleCnt="4">
        <dgm:presLayoutVars>
          <dgm:chMax val="1"/>
          <dgm:chPref val="1"/>
        </dgm:presLayoutVars>
      </dgm:prSet>
      <dgm:spPr/>
    </dgm:pt>
    <dgm:pt modelId="{ECE3899F-BC9B-4057-A710-53A910DC54D9}" type="pres">
      <dgm:prSet presAssocID="{8C74FD88-E8E5-47D6-8783-BF530AED2D20}" presName="sibTrans" presStyleLbl="sibTrans2D1" presStyleIdx="0" presStyleCnt="0"/>
      <dgm:spPr/>
    </dgm:pt>
    <dgm:pt modelId="{779200C4-52E9-4465-95E2-CBA799C26E4C}" type="pres">
      <dgm:prSet presAssocID="{17270CA9-9074-4F96-B3C0-2F45C61FFDD7}" presName="compNode" presStyleCnt="0"/>
      <dgm:spPr/>
    </dgm:pt>
    <dgm:pt modelId="{C13EAB7F-7C71-4E02-9FAA-FBC018323018}" type="pres">
      <dgm:prSet presAssocID="{17270CA9-9074-4F96-B3C0-2F45C61FFDD7}" presName="iconBgRect" presStyleLbl="bgShp" presStyleIdx="2" presStyleCnt="4"/>
      <dgm:spPr/>
    </dgm:pt>
    <dgm:pt modelId="{8A39B5D8-3EA5-4A0A-81F3-7D6038EA18B4}" type="pres">
      <dgm:prSet presAssocID="{17270CA9-9074-4F96-B3C0-2F45C61FFD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07645F4-8596-42D4-B3E9-7A979F6C0105}" type="pres">
      <dgm:prSet presAssocID="{17270CA9-9074-4F96-B3C0-2F45C61FFDD7}" presName="spaceRect" presStyleCnt="0"/>
      <dgm:spPr/>
    </dgm:pt>
    <dgm:pt modelId="{9498B087-C459-4E49-9BC1-F7E3E37A2355}" type="pres">
      <dgm:prSet presAssocID="{17270CA9-9074-4F96-B3C0-2F45C61FFDD7}" presName="textRect" presStyleLbl="revTx" presStyleIdx="2" presStyleCnt="4">
        <dgm:presLayoutVars>
          <dgm:chMax val="1"/>
          <dgm:chPref val="1"/>
        </dgm:presLayoutVars>
      </dgm:prSet>
      <dgm:spPr/>
    </dgm:pt>
    <dgm:pt modelId="{339130A9-BFB3-403C-87A5-5877C8F0DE56}" type="pres">
      <dgm:prSet presAssocID="{8CF4F03D-2091-42B5-9093-AA4D9546C134}" presName="sibTrans" presStyleLbl="sibTrans2D1" presStyleIdx="0" presStyleCnt="0"/>
      <dgm:spPr/>
    </dgm:pt>
    <dgm:pt modelId="{BE3D525F-9DA3-41E3-A98D-B0F9D4A9D18E}" type="pres">
      <dgm:prSet presAssocID="{1943074E-F2A7-48F6-B959-AF441F72ED7D}" presName="compNode" presStyleCnt="0"/>
      <dgm:spPr/>
    </dgm:pt>
    <dgm:pt modelId="{D1E8A34E-324D-4591-8BDC-18046045AA29}" type="pres">
      <dgm:prSet presAssocID="{1943074E-F2A7-48F6-B959-AF441F72ED7D}" presName="iconBgRect" presStyleLbl="bgShp" presStyleIdx="3" presStyleCnt="4"/>
      <dgm:spPr/>
    </dgm:pt>
    <dgm:pt modelId="{5B1B1821-A6F0-47F6-98CC-336CA569A59D}" type="pres">
      <dgm:prSet presAssocID="{1943074E-F2A7-48F6-B959-AF441F72ED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1AD74F49-837B-4739-BDC9-B65695FBBC25}" type="pres">
      <dgm:prSet presAssocID="{1943074E-F2A7-48F6-B959-AF441F72ED7D}" presName="spaceRect" presStyleCnt="0"/>
      <dgm:spPr/>
    </dgm:pt>
    <dgm:pt modelId="{C7754AF2-8C2C-440F-97C8-5F67CEA9A813}" type="pres">
      <dgm:prSet presAssocID="{1943074E-F2A7-48F6-B959-AF441F72ED7D}" presName="textRect" presStyleLbl="revTx" presStyleIdx="3" presStyleCnt="4">
        <dgm:presLayoutVars>
          <dgm:chMax val="1"/>
          <dgm:chPref val="1"/>
        </dgm:presLayoutVars>
      </dgm:prSet>
      <dgm:spPr/>
    </dgm:pt>
  </dgm:ptLst>
  <dgm:cxnLst>
    <dgm:cxn modelId="{35BE8D30-85BF-47F0-8E37-5969EE188D92}" type="presOf" srcId="{96BA078F-4696-457E-87CD-420986E99E4B}" destId="{C05BF981-925B-4B54-8218-3A50614B5BA8}" srcOrd="0" destOrd="0" presId="urn:microsoft.com/office/officeart/2018/2/layout/IconCircleList"/>
    <dgm:cxn modelId="{77DD3856-18F5-4A6C-B3CF-B589146C01B6}" type="presOf" srcId="{562A05B8-EBE8-4B00-AD43-7A90FD9688F2}" destId="{A0203893-7F92-43C5-8E80-76056C4347F4}" srcOrd="0" destOrd="0" presId="urn:microsoft.com/office/officeart/2018/2/layout/IconCircleList"/>
    <dgm:cxn modelId="{96610E62-2CC6-4F34-A517-F2603DCE8E94}" type="presOf" srcId="{F7781612-12FC-4A5A-A993-A6FE54AAD318}" destId="{67B633DD-EC30-4C29-9075-5C323D357554}" srcOrd="0" destOrd="0" presId="urn:microsoft.com/office/officeart/2018/2/layout/IconCircleList"/>
    <dgm:cxn modelId="{91A1356C-4D15-4430-904B-FA8520F77082}" type="presOf" srcId="{8C74FD88-E8E5-47D6-8783-BF530AED2D20}" destId="{ECE3899F-BC9B-4057-A710-53A910DC54D9}" srcOrd="0" destOrd="0" presId="urn:microsoft.com/office/officeart/2018/2/layout/IconCircleList"/>
    <dgm:cxn modelId="{B0C8D56D-33F3-4B92-B5E1-844CDDF96834}" srcId="{562A05B8-EBE8-4B00-AD43-7A90FD9688F2}" destId="{1943074E-F2A7-48F6-B959-AF441F72ED7D}" srcOrd="3" destOrd="0" parTransId="{D878DEA9-3E3D-433F-83A7-5F4E38AC9154}" sibTransId="{3A1BC85A-8703-4D13-BF82-DB348A88FA68}"/>
    <dgm:cxn modelId="{F78B1580-8102-452D-B914-D65737C2CE94}" type="presOf" srcId="{1943074E-F2A7-48F6-B959-AF441F72ED7D}" destId="{C7754AF2-8C2C-440F-97C8-5F67CEA9A813}" srcOrd="0" destOrd="0" presId="urn:microsoft.com/office/officeart/2018/2/layout/IconCircleList"/>
    <dgm:cxn modelId="{251652AB-1B79-4999-A8B6-A136797F54FF}" type="presOf" srcId="{17270CA9-9074-4F96-B3C0-2F45C61FFDD7}" destId="{9498B087-C459-4E49-9BC1-F7E3E37A2355}" srcOrd="0" destOrd="0" presId="urn:microsoft.com/office/officeart/2018/2/layout/IconCircleList"/>
    <dgm:cxn modelId="{9F09BBAB-7DCC-40C9-B933-3EF8DACAF19B}" type="presOf" srcId="{73BD9F9C-D284-46FF-B911-29C5D9D916E4}" destId="{6BD0961C-DDAA-4466-8E23-C3B94364D661}" srcOrd="0" destOrd="0" presId="urn:microsoft.com/office/officeart/2018/2/layout/IconCircleList"/>
    <dgm:cxn modelId="{593E5FB9-383D-4076-8996-0657A1D47F46}" srcId="{562A05B8-EBE8-4B00-AD43-7A90FD9688F2}" destId="{73BD9F9C-D284-46FF-B911-29C5D9D916E4}" srcOrd="1" destOrd="0" parTransId="{93EF5D21-9351-4DCA-871C-EAA5A3E88539}" sibTransId="{8C74FD88-E8E5-47D6-8783-BF530AED2D20}"/>
    <dgm:cxn modelId="{9F88D1F5-F1DF-45F1-A08E-4D50D3ED5997}" srcId="{562A05B8-EBE8-4B00-AD43-7A90FD9688F2}" destId="{17270CA9-9074-4F96-B3C0-2F45C61FFDD7}" srcOrd="2" destOrd="0" parTransId="{D0186C01-BCF5-44A0-89CA-D8C473B0336D}" sibTransId="{8CF4F03D-2091-42B5-9093-AA4D9546C134}"/>
    <dgm:cxn modelId="{52D37EFC-747A-4F51-B9EC-0D9F6E4A0D2D}" type="presOf" srcId="{8CF4F03D-2091-42B5-9093-AA4D9546C134}" destId="{339130A9-BFB3-403C-87A5-5877C8F0DE56}" srcOrd="0" destOrd="0" presId="urn:microsoft.com/office/officeart/2018/2/layout/IconCircleList"/>
    <dgm:cxn modelId="{7FB514FF-31F0-41B8-91E1-05D4280D74E3}" srcId="{562A05B8-EBE8-4B00-AD43-7A90FD9688F2}" destId="{F7781612-12FC-4A5A-A993-A6FE54AAD318}" srcOrd="0" destOrd="0" parTransId="{17329C49-0341-4672-B6FB-BAF9D1806960}" sibTransId="{96BA078F-4696-457E-87CD-420986E99E4B}"/>
    <dgm:cxn modelId="{9D8DE487-531F-457D-9028-E922F8106BBE}" type="presParOf" srcId="{A0203893-7F92-43C5-8E80-76056C4347F4}" destId="{52EF2041-AEA7-45B0-89B8-C9710AB9404D}" srcOrd="0" destOrd="0" presId="urn:microsoft.com/office/officeart/2018/2/layout/IconCircleList"/>
    <dgm:cxn modelId="{1BD34424-B2DC-4F2B-8E73-6840E8DD726A}" type="presParOf" srcId="{52EF2041-AEA7-45B0-89B8-C9710AB9404D}" destId="{3723D6D7-89B6-4BF6-A1A8-D8D6B5B5B6D5}" srcOrd="0" destOrd="0" presId="urn:microsoft.com/office/officeart/2018/2/layout/IconCircleList"/>
    <dgm:cxn modelId="{3D995A35-AFA5-4414-9A0C-030A364BB5A4}" type="presParOf" srcId="{3723D6D7-89B6-4BF6-A1A8-D8D6B5B5B6D5}" destId="{9B529DD2-D136-49EC-8217-5B62A2850623}" srcOrd="0" destOrd="0" presId="urn:microsoft.com/office/officeart/2018/2/layout/IconCircleList"/>
    <dgm:cxn modelId="{C2BC93CE-A60E-458D-AC85-75D4256845AA}" type="presParOf" srcId="{3723D6D7-89B6-4BF6-A1A8-D8D6B5B5B6D5}" destId="{F2260C1D-A5FF-41F5-98F0-BB819C5A1B7A}" srcOrd="1" destOrd="0" presId="urn:microsoft.com/office/officeart/2018/2/layout/IconCircleList"/>
    <dgm:cxn modelId="{48423B55-F901-4BDC-97A0-C8D0CF378097}" type="presParOf" srcId="{3723D6D7-89B6-4BF6-A1A8-D8D6B5B5B6D5}" destId="{F295CF5D-C757-4CDA-B1D4-5C554F166F7E}" srcOrd="2" destOrd="0" presId="urn:microsoft.com/office/officeart/2018/2/layout/IconCircleList"/>
    <dgm:cxn modelId="{11904A00-8A5C-4CB5-9930-C47B65BA283A}" type="presParOf" srcId="{3723D6D7-89B6-4BF6-A1A8-D8D6B5B5B6D5}" destId="{67B633DD-EC30-4C29-9075-5C323D357554}" srcOrd="3" destOrd="0" presId="urn:microsoft.com/office/officeart/2018/2/layout/IconCircleList"/>
    <dgm:cxn modelId="{56FAE95A-A0CF-47EE-A50C-2B7EFBD08EAA}" type="presParOf" srcId="{52EF2041-AEA7-45B0-89B8-C9710AB9404D}" destId="{C05BF981-925B-4B54-8218-3A50614B5BA8}" srcOrd="1" destOrd="0" presId="urn:microsoft.com/office/officeart/2018/2/layout/IconCircleList"/>
    <dgm:cxn modelId="{B06F88EC-F767-4507-B7EB-55A4207D0EAA}" type="presParOf" srcId="{52EF2041-AEA7-45B0-89B8-C9710AB9404D}" destId="{64C59DEB-D000-4B61-B2C0-81FA1531EED2}" srcOrd="2" destOrd="0" presId="urn:microsoft.com/office/officeart/2018/2/layout/IconCircleList"/>
    <dgm:cxn modelId="{B6589235-3228-46C2-A37D-20B6B24402D6}" type="presParOf" srcId="{64C59DEB-D000-4B61-B2C0-81FA1531EED2}" destId="{8F7AFD5E-4EA3-4D20-AF5F-38D89486555C}" srcOrd="0" destOrd="0" presId="urn:microsoft.com/office/officeart/2018/2/layout/IconCircleList"/>
    <dgm:cxn modelId="{931A4313-B94C-4E1B-BE30-0B0B0BC5629B}" type="presParOf" srcId="{64C59DEB-D000-4B61-B2C0-81FA1531EED2}" destId="{8E8E6356-DD80-491A-8DED-5FFD798DEEA8}" srcOrd="1" destOrd="0" presId="urn:microsoft.com/office/officeart/2018/2/layout/IconCircleList"/>
    <dgm:cxn modelId="{EF8EE277-1B93-4FB7-88E6-895F69020355}" type="presParOf" srcId="{64C59DEB-D000-4B61-B2C0-81FA1531EED2}" destId="{81895DB7-3969-484F-A590-9FB7B9E5B65E}" srcOrd="2" destOrd="0" presId="urn:microsoft.com/office/officeart/2018/2/layout/IconCircleList"/>
    <dgm:cxn modelId="{14AFAEE0-C28E-4A86-9697-A9E3CDB763BA}" type="presParOf" srcId="{64C59DEB-D000-4B61-B2C0-81FA1531EED2}" destId="{6BD0961C-DDAA-4466-8E23-C3B94364D661}" srcOrd="3" destOrd="0" presId="urn:microsoft.com/office/officeart/2018/2/layout/IconCircleList"/>
    <dgm:cxn modelId="{89016DBF-E8AE-404B-9B69-E82BEE9D884D}" type="presParOf" srcId="{52EF2041-AEA7-45B0-89B8-C9710AB9404D}" destId="{ECE3899F-BC9B-4057-A710-53A910DC54D9}" srcOrd="3" destOrd="0" presId="urn:microsoft.com/office/officeart/2018/2/layout/IconCircleList"/>
    <dgm:cxn modelId="{67D5432D-DBBD-4C17-AF69-239945B1B82C}" type="presParOf" srcId="{52EF2041-AEA7-45B0-89B8-C9710AB9404D}" destId="{779200C4-52E9-4465-95E2-CBA799C26E4C}" srcOrd="4" destOrd="0" presId="urn:microsoft.com/office/officeart/2018/2/layout/IconCircleList"/>
    <dgm:cxn modelId="{0A7FFF5F-1591-4187-B64E-4E1EEAF51D99}" type="presParOf" srcId="{779200C4-52E9-4465-95E2-CBA799C26E4C}" destId="{C13EAB7F-7C71-4E02-9FAA-FBC018323018}" srcOrd="0" destOrd="0" presId="urn:microsoft.com/office/officeart/2018/2/layout/IconCircleList"/>
    <dgm:cxn modelId="{E580C515-2762-4741-8416-95FEBD7CDA15}" type="presParOf" srcId="{779200C4-52E9-4465-95E2-CBA799C26E4C}" destId="{8A39B5D8-3EA5-4A0A-81F3-7D6038EA18B4}" srcOrd="1" destOrd="0" presId="urn:microsoft.com/office/officeart/2018/2/layout/IconCircleList"/>
    <dgm:cxn modelId="{42EBDC7F-9D59-4D5D-B2AD-58E9A165DA68}" type="presParOf" srcId="{779200C4-52E9-4465-95E2-CBA799C26E4C}" destId="{307645F4-8596-42D4-B3E9-7A979F6C0105}" srcOrd="2" destOrd="0" presId="urn:microsoft.com/office/officeart/2018/2/layout/IconCircleList"/>
    <dgm:cxn modelId="{73C8BDEF-105F-4C14-91C7-49B9D6BC6578}" type="presParOf" srcId="{779200C4-52E9-4465-95E2-CBA799C26E4C}" destId="{9498B087-C459-4E49-9BC1-F7E3E37A2355}" srcOrd="3" destOrd="0" presId="urn:microsoft.com/office/officeart/2018/2/layout/IconCircleList"/>
    <dgm:cxn modelId="{D09C96F0-EDE7-4841-B7DE-8BEC376319BF}" type="presParOf" srcId="{52EF2041-AEA7-45B0-89B8-C9710AB9404D}" destId="{339130A9-BFB3-403C-87A5-5877C8F0DE56}" srcOrd="5" destOrd="0" presId="urn:microsoft.com/office/officeart/2018/2/layout/IconCircleList"/>
    <dgm:cxn modelId="{8F2B43D0-E8F5-4E73-8EAA-52CC8B274A20}" type="presParOf" srcId="{52EF2041-AEA7-45B0-89B8-C9710AB9404D}" destId="{BE3D525F-9DA3-41E3-A98D-B0F9D4A9D18E}" srcOrd="6" destOrd="0" presId="urn:microsoft.com/office/officeart/2018/2/layout/IconCircleList"/>
    <dgm:cxn modelId="{81A566DB-9518-4DBE-8438-45AD09D92876}" type="presParOf" srcId="{BE3D525F-9DA3-41E3-A98D-B0F9D4A9D18E}" destId="{D1E8A34E-324D-4591-8BDC-18046045AA29}" srcOrd="0" destOrd="0" presId="urn:microsoft.com/office/officeart/2018/2/layout/IconCircleList"/>
    <dgm:cxn modelId="{1F91A492-EC13-4CA8-A544-F36FE5DD65DB}" type="presParOf" srcId="{BE3D525F-9DA3-41E3-A98D-B0F9D4A9D18E}" destId="{5B1B1821-A6F0-47F6-98CC-336CA569A59D}" srcOrd="1" destOrd="0" presId="urn:microsoft.com/office/officeart/2018/2/layout/IconCircleList"/>
    <dgm:cxn modelId="{EAFAC6AD-F63C-4CA0-8737-3F0806032799}" type="presParOf" srcId="{BE3D525F-9DA3-41E3-A98D-B0F9D4A9D18E}" destId="{1AD74F49-837B-4739-BDC9-B65695FBBC25}" srcOrd="2" destOrd="0" presId="urn:microsoft.com/office/officeart/2018/2/layout/IconCircleList"/>
    <dgm:cxn modelId="{9026D9D2-0B16-4D4C-83E9-1EBD2D8A4CD8}" type="presParOf" srcId="{BE3D525F-9DA3-41E3-A98D-B0F9D4A9D18E}" destId="{C7754AF2-8C2C-440F-97C8-5F67CEA9A81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9B09D3-7541-E64E-9613-4A91CAD704B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8932E86-A0FA-4440-8FEC-52DDCF594304}">
      <dgm:prSet phldrT="[Text]"/>
      <dgm:spPr/>
      <dgm:t>
        <a:bodyPr/>
        <a:lstStyle/>
        <a:p>
          <a:r>
            <a:rPr lang="en-US" dirty="0"/>
            <a:t>ADHD/ADD</a:t>
          </a:r>
        </a:p>
      </dgm:t>
    </dgm:pt>
    <dgm:pt modelId="{FFA33863-9970-004E-B0B3-4E51A31A2D00}" type="parTrans" cxnId="{DA7718B0-2716-D543-97A8-7882E57A4F41}">
      <dgm:prSet/>
      <dgm:spPr/>
      <dgm:t>
        <a:bodyPr/>
        <a:lstStyle/>
        <a:p>
          <a:endParaRPr lang="en-US"/>
        </a:p>
      </dgm:t>
    </dgm:pt>
    <dgm:pt modelId="{418B62DA-BA84-BB4E-BAE5-0D323942D385}" type="sibTrans" cxnId="{DA7718B0-2716-D543-97A8-7882E57A4F41}">
      <dgm:prSet/>
      <dgm:spPr/>
      <dgm:t>
        <a:bodyPr/>
        <a:lstStyle/>
        <a:p>
          <a:endParaRPr lang="en-US"/>
        </a:p>
      </dgm:t>
    </dgm:pt>
    <dgm:pt modelId="{C9FFA548-13F0-F446-8E1E-9187654B6C8A}">
      <dgm:prSet phldrT="[Text]"/>
      <dgm:spPr/>
      <dgm:t>
        <a:bodyPr/>
        <a:lstStyle/>
        <a:p>
          <a:r>
            <a:rPr lang="en-US" dirty="0"/>
            <a:t>Inattentiveness</a:t>
          </a:r>
        </a:p>
      </dgm:t>
    </dgm:pt>
    <dgm:pt modelId="{BF1829BC-1CD1-BC44-AD47-2ABAAF8C86AD}" type="parTrans" cxnId="{E6F1173F-BA19-6543-AE1B-DC19C61C61D6}">
      <dgm:prSet/>
      <dgm:spPr/>
      <dgm:t>
        <a:bodyPr/>
        <a:lstStyle/>
        <a:p>
          <a:endParaRPr lang="en-US"/>
        </a:p>
      </dgm:t>
    </dgm:pt>
    <dgm:pt modelId="{BF803FCD-F893-0143-8276-0864DC93B4ED}" type="sibTrans" cxnId="{E6F1173F-BA19-6543-AE1B-DC19C61C61D6}">
      <dgm:prSet/>
      <dgm:spPr/>
      <dgm:t>
        <a:bodyPr/>
        <a:lstStyle/>
        <a:p>
          <a:endParaRPr lang="en-US"/>
        </a:p>
      </dgm:t>
    </dgm:pt>
    <dgm:pt modelId="{426C5D8D-EA82-C642-A3F8-B98AD330154C}">
      <dgm:prSet phldrT="[Text]"/>
      <dgm:spPr/>
      <dgm:t>
        <a:bodyPr/>
        <a:lstStyle/>
        <a:p>
          <a:r>
            <a:rPr lang="en-US" dirty="0"/>
            <a:t>Hyperactivity</a:t>
          </a:r>
        </a:p>
      </dgm:t>
    </dgm:pt>
    <dgm:pt modelId="{857C3ACC-CE37-C446-8314-090F089DCBB7}" type="parTrans" cxnId="{A946899C-B538-2949-8347-C82CAD31E5A3}">
      <dgm:prSet/>
      <dgm:spPr/>
      <dgm:t>
        <a:bodyPr/>
        <a:lstStyle/>
        <a:p>
          <a:endParaRPr lang="en-US"/>
        </a:p>
      </dgm:t>
    </dgm:pt>
    <dgm:pt modelId="{7F547430-F803-6845-B64A-A8C70D312E62}" type="sibTrans" cxnId="{A946899C-B538-2949-8347-C82CAD31E5A3}">
      <dgm:prSet/>
      <dgm:spPr/>
      <dgm:t>
        <a:bodyPr/>
        <a:lstStyle/>
        <a:p>
          <a:endParaRPr lang="en-US"/>
        </a:p>
      </dgm:t>
    </dgm:pt>
    <dgm:pt modelId="{634E967C-08AD-6D49-9C28-08AA8F5861AC}">
      <dgm:prSet phldrT="[Text]"/>
      <dgm:spPr/>
      <dgm:t>
        <a:bodyPr/>
        <a:lstStyle/>
        <a:p>
          <a:r>
            <a:rPr lang="en-US" dirty="0"/>
            <a:t>Emotional Disturbance</a:t>
          </a:r>
        </a:p>
      </dgm:t>
    </dgm:pt>
    <dgm:pt modelId="{6CEA4A6B-C3EB-FB49-A233-8DA4F02BAD25}" type="parTrans" cxnId="{E3A9E368-AA4D-3F48-89E1-D105671C9290}">
      <dgm:prSet/>
      <dgm:spPr/>
      <dgm:t>
        <a:bodyPr/>
        <a:lstStyle/>
        <a:p>
          <a:endParaRPr lang="en-US"/>
        </a:p>
      </dgm:t>
    </dgm:pt>
    <dgm:pt modelId="{439345E5-7253-534E-BBD2-55A6141DF22D}" type="sibTrans" cxnId="{E3A9E368-AA4D-3F48-89E1-D105671C9290}">
      <dgm:prSet/>
      <dgm:spPr/>
      <dgm:t>
        <a:bodyPr/>
        <a:lstStyle/>
        <a:p>
          <a:endParaRPr lang="en-US"/>
        </a:p>
      </dgm:t>
    </dgm:pt>
    <dgm:pt modelId="{922B5810-BCF8-FC4D-BA20-E36D57782C82}">
      <dgm:prSet phldrT="[Text]"/>
      <dgm:spPr/>
      <dgm:t>
        <a:bodyPr/>
        <a:lstStyle/>
        <a:p>
          <a:r>
            <a:rPr lang="en-US" dirty="0"/>
            <a:t>Hyperactivity </a:t>
          </a:r>
        </a:p>
      </dgm:t>
    </dgm:pt>
    <dgm:pt modelId="{2A1BA718-EEB3-744E-B483-B85DD01A8720}" type="parTrans" cxnId="{7DCAB264-B9FC-AB4A-BDD3-EA76BB070789}">
      <dgm:prSet/>
      <dgm:spPr/>
      <dgm:t>
        <a:bodyPr/>
        <a:lstStyle/>
        <a:p>
          <a:endParaRPr lang="en-US"/>
        </a:p>
      </dgm:t>
    </dgm:pt>
    <dgm:pt modelId="{6A775B85-0B2D-8B43-96A7-FDB450426FF9}" type="sibTrans" cxnId="{7DCAB264-B9FC-AB4A-BDD3-EA76BB070789}">
      <dgm:prSet/>
      <dgm:spPr/>
      <dgm:t>
        <a:bodyPr/>
        <a:lstStyle/>
        <a:p>
          <a:endParaRPr lang="en-US"/>
        </a:p>
      </dgm:t>
    </dgm:pt>
    <dgm:pt modelId="{CAD80A83-3FAD-024E-8839-A0200FD0FDA8}">
      <dgm:prSet phldrT="[Text]"/>
      <dgm:spPr/>
      <dgm:t>
        <a:bodyPr/>
        <a:lstStyle/>
        <a:p>
          <a:r>
            <a:rPr lang="en-US" dirty="0"/>
            <a:t>Short attention span</a:t>
          </a:r>
        </a:p>
      </dgm:t>
    </dgm:pt>
    <dgm:pt modelId="{F1DEAAAF-52EE-EB44-ABAC-4F142289FF15}" type="parTrans" cxnId="{C3FFE3F6-11AD-C149-A208-79770933E91C}">
      <dgm:prSet/>
      <dgm:spPr/>
      <dgm:t>
        <a:bodyPr/>
        <a:lstStyle/>
        <a:p>
          <a:endParaRPr lang="en-US"/>
        </a:p>
      </dgm:t>
    </dgm:pt>
    <dgm:pt modelId="{7E8E0FD0-9E9D-E941-A91C-D0B5554EAD65}" type="sibTrans" cxnId="{C3FFE3F6-11AD-C149-A208-79770933E91C}">
      <dgm:prSet/>
      <dgm:spPr/>
      <dgm:t>
        <a:bodyPr/>
        <a:lstStyle/>
        <a:p>
          <a:endParaRPr lang="en-US"/>
        </a:p>
      </dgm:t>
    </dgm:pt>
    <dgm:pt modelId="{0A8B042D-8317-3F48-9FE4-7CCEB5579669}">
      <dgm:prSet phldrT="[Text]"/>
      <dgm:spPr/>
      <dgm:t>
        <a:bodyPr/>
        <a:lstStyle/>
        <a:p>
          <a:r>
            <a:rPr lang="en-US" dirty="0"/>
            <a:t>Specific Learning Disorder </a:t>
          </a:r>
        </a:p>
      </dgm:t>
    </dgm:pt>
    <dgm:pt modelId="{157C76D4-6C6F-FE45-A8A6-012C19F17DA8}" type="parTrans" cxnId="{9F77F549-5665-6F4F-8A14-01D451EBDCC1}">
      <dgm:prSet/>
      <dgm:spPr/>
      <dgm:t>
        <a:bodyPr/>
        <a:lstStyle/>
        <a:p>
          <a:endParaRPr lang="en-US"/>
        </a:p>
      </dgm:t>
    </dgm:pt>
    <dgm:pt modelId="{81AD6E0B-5CD4-2B45-8A14-A5BCDD908C62}" type="sibTrans" cxnId="{9F77F549-5665-6F4F-8A14-01D451EBDCC1}">
      <dgm:prSet/>
      <dgm:spPr/>
      <dgm:t>
        <a:bodyPr/>
        <a:lstStyle/>
        <a:p>
          <a:endParaRPr lang="en-US"/>
        </a:p>
      </dgm:t>
    </dgm:pt>
    <dgm:pt modelId="{E66E45DD-2818-8D41-BC0D-43ECBB937181}">
      <dgm:prSet phldrT="[Text]"/>
      <dgm:spPr/>
      <dgm:t>
        <a:bodyPr/>
        <a:lstStyle/>
        <a:p>
          <a:r>
            <a:rPr lang="en-US" dirty="0"/>
            <a:t>Academic problems</a:t>
          </a:r>
        </a:p>
      </dgm:t>
    </dgm:pt>
    <dgm:pt modelId="{44FE53F2-184C-F149-A2BD-2F9A38F9BA16}" type="parTrans" cxnId="{52E90932-5314-2B4B-BA67-DDEEC99522C7}">
      <dgm:prSet/>
      <dgm:spPr/>
      <dgm:t>
        <a:bodyPr/>
        <a:lstStyle/>
        <a:p>
          <a:endParaRPr lang="en-US"/>
        </a:p>
      </dgm:t>
    </dgm:pt>
    <dgm:pt modelId="{C70E6F60-BEB6-154E-A8C3-8E9B9F90C56E}" type="sibTrans" cxnId="{52E90932-5314-2B4B-BA67-DDEEC99522C7}">
      <dgm:prSet/>
      <dgm:spPr/>
      <dgm:t>
        <a:bodyPr/>
        <a:lstStyle/>
        <a:p>
          <a:endParaRPr lang="en-US"/>
        </a:p>
      </dgm:t>
    </dgm:pt>
    <dgm:pt modelId="{C6222A59-E88E-4D42-9FB0-38C0E0D2C985}">
      <dgm:prSet phldrT="[Text]"/>
      <dgm:spPr/>
      <dgm:t>
        <a:bodyPr/>
        <a:lstStyle/>
        <a:p>
          <a:r>
            <a:rPr lang="en-US" dirty="0"/>
            <a:t>Psychological process deficits</a:t>
          </a:r>
        </a:p>
      </dgm:t>
    </dgm:pt>
    <dgm:pt modelId="{5D24119E-5E45-DC41-ADD6-98DBE92052BF}" type="parTrans" cxnId="{3D7DBDCD-A883-9145-A4CB-F75E80DB6363}">
      <dgm:prSet/>
      <dgm:spPr/>
      <dgm:t>
        <a:bodyPr/>
        <a:lstStyle/>
        <a:p>
          <a:endParaRPr lang="en-US"/>
        </a:p>
      </dgm:t>
    </dgm:pt>
    <dgm:pt modelId="{16E4848B-772D-1A40-99FB-E1E576A621FB}" type="sibTrans" cxnId="{3D7DBDCD-A883-9145-A4CB-F75E80DB6363}">
      <dgm:prSet/>
      <dgm:spPr/>
      <dgm:t>
        <a:bodyPr/>
        <a:lstStyle/>
        <a:p>
          <a:endParaRPr lang="en-US"/>
        </a:p>
      </dgm:t>
    </dgm:pt>
    <dgm:pt modelId="{AB468796-6287-6847-BD29-3EDF985E7944}">
      <dgm:prSet phldrT="[Text]"/>
      <dgm:spPr/>
      <dgm:t>
        <a:bodyPr/>
        <a:lstStyle/>
        <a:p>
          <a:r>
            <a:rPr lang="en-US" dirty="0"/>
            <a:t>Behavioral Aggression</a:t>
          </a:r>
        </a:p>
      </dgm:t>
    </dgm:pt>
    <dgm:pt modelId="{9CE0AB4B-DD67-9840-903E-7FAC5B52B164}" type="parTrans" cxnId="{2D22151C-41D6-FD4C-8496-324344697277}">
      <dgm:prSet/>
      <dgm:spPr/>
      <dgm:t>
        <a:bodyPr/>
        <a:lstStyle/>
        <a:p>
          <a:endParaRPr lang="en-US"/>
        </a:p>
      </dgm:t>
    </dgm:pt>
    <dgm:pt modelId="{56BFF998-A2B0-8B46-9DFB-C8BB8C2694E9}" type="sibTrans" cxnId="{2D22151C-41D6-FD4C-8496-324344697277}">
      <dgm:prSet/>
      <dgm:spPr/>
      <dgm:t>
        <a:bodyPr/>
        <a:lstStyle/>
        <a:p>
          <a:endParaRPr lang="en-US"/>
        </a:p>
      </dgm:t>
    </dgm:pt>
    <dgm:pt modelId="{34037DE9-8276-6A40-AD37-4974FBA4C435}">
      <dgm:prSet phldrT="[Text]"/>
      <dgm:spPr/>
      <dgm:t>
        <a:bodyPr/>
        <a:lstStyle/>
        <a:p>
          <a:r>
            <a:rPr lang="en-US" dirty="0"/>
            <a:t>Impulsivity</a:t>
          </a:r>
        </a:p>
      </dgm:t>
    </dgm:pt>
    <dgm:pt modelId="{DCE0A10F-4282-5B42-A421-FF4074D0DDA8}" type="parTrans" cxnId="{F13005B9-4A1D-854F-B54F-1D2F4DCA1775}">
      <dgm:prSet/>
      <dgm:spPr/>
      <dgm:t>
        <a:bodyPr/>
        <a:lstStyle/>
        <a:p>
          <a:endParaRPr lang="en-US"/>
        </a:p>
      </dgm:t>
    </dgm:pt>
    <dgm:pt modelId="{3C7633C6-AB6F-AA45-BFE9-143E4D94F09B}" type="sibTrans" cxnId="{F13005B9-4A1D-854F-B54F-1D2F4DCA1775}">
      <dgm:prSet/>
      <dgm:spPr/>
      <dgm:t>
        <a:bodyPr/>
        <a:lstStyle/>
        <a:p>
          <a:endParaRPr lang="en-US"/>
        </a:p>
      </dgm:t>
    </dgm:pt>
    <dgm:pt modelId="{39F73355-A6B5-1345-BC66-5D3866B26A7B}">
      <dgm:prSet phldrT="[Text]"/>
      <dgm:spPr/>
      <dgm:t>
        <a:bodyPr/>
        <a:lstStyle/>
        <a:p>
          <a:r>
            <a:rPr lang="en-US" dirty="0"/>
            <a:t>Anger </a:t>
          </a:r>
        </a:p>
      </dgm:t>
    </dgm:pt>
    <dgm:pt modelId="{4DD1D8D1-827B-2C48-8225-60E99F8E80AF}" type="parTrans" cxnId="{74D88790-0EC5-4942-8812-E920AFD1F0FC}">
      <dgm:prSet/>
      <dgm:spPr/>
      <dgm:t>
        <a:bodyPr/>
        <a:lstStyle/>
        <a:p>
          <a:endParaRPr lang="en-US"/>
        </a:p>
      </dgm:t>
    </dgm:pt>
    <dgm:pt modelId="{286AE2E1-872F-124B-8B84-987A307160EC}" type="sibTrans" cxnId="{74D88790-0EC5-4942-8812-E920AFD1F0FC}">
      <dgm:prSet/>
      <dgm:spPr/>
      <dgm:t>
        <a:bodyPr/>
        <a:lstStyle/>
        <a:p>
          <a:endParaRPr lang="en-US"/>
        </a:p>
      </dgm:t>
    </dgm:pt>
    <dgm:pt modelId="{F9E745FD-E78E-CB49-9763-20AF3D0EFEEA}">
      <dgm:prSet phldrT="[Text]"/>
      <dgm:spPr/>
      <dgm:t>
        <a:bodyPr/>
        <a:lstStyle/>
        <a:p>
          <a:r>
            <a:rPr lang="en-US" dirty="0"/>
            <a:t>Anxiety</a:t>
          </a:r>
        </a:p>
      </dgm:t>
    </dgm:pt>
    <dgm:pt modelId="{269776FB-75A1-3D49-B9CF-51461031CBAA}" type="parTrans" cxnId="{5CC0E3EC-D0B4-314C-B66F-9E6DA9A27105}">
      <dgm:prSet/>
      <dgm:spPr/>
      <dgm:t>
        <a:bodyPr/>
        <a:lstStyle/>
        <a:p>
          <a:endParaRPr lang="en-US"/>
        </a:p>
      </dgm:t>
    </dgm:pt>
    <dgm:pt modelId="{33581A49-4FC2-6C42-87F1-F358CFC6762B}" type="sibTrans" cxnId="{5CC0E3EC-D0B4-314C-B66F-9E6DA9A27105}">
      <dgm:prSet/>
      <dgm:spPr/>
      <dgm:t>
        <a:bodyPr/>
        <a:lstStyle/>
        <a:p>
          <a:endParaRPr lang="en-US"/>
        </a:p>
      </dgm:t>
    </dgm:pt>
    <dgm:pt modelId="{21102607-8F24-8D44-ABD1-F3F446B9A46B}">
      <dgm:prSet phldrT="[Text]"/>
      <dgm:spPr/>
      <dgm:t>
        <a:bodyPr/>
        <a:lstStyle/>
        <a:p>
          <a:r>
            <a:rPr lang="en-US" dirty="0"/>
            <a:t>Difficulty Concentrating </a:t>
          </a:r>
        </a:p>
      </dgm:t>
    </dgm:pt>
    <dgm:pt modelId="{7B5318F2-7E47-5344-A782-B20E763D926B}" type="parTrans" cxnId="{5939D08E-7D2F-4D47-B23B-8821EF65D0BB}">
      <dgm:prSet/>
      <dgm:spPr/>
      <dgm:t>
        <a:bodyPr/>
        <a:lstStyle/>
        <a:p>
          <a:endParaRPr lang="en-US"/>
        </a:p>
      </dgm:t>
    </dgm:pt>
    <dgm:pt modelId="{6CF4F8D9-E53A-DE43-8A15-F7716F66E63A}" type="sibTrans" cxnId="{5939D08E-7D2F-4D47-B23B-8821EF65D0BB}">
      <dgm:prSet/>
      <dgm:spPr/>
      <dgm:t>
        <a:bodyPr/>
        <a:lstStyle/>
        <a:p>
          <a:endParaRPr lang="en-US"/>
        </a:p>
      </dgm:t>
    </dgm:pt>
    <dgm:pt modelId="{EA2B23CA-F3CF-9747-BF89-B9E50C83D872}">
      <dgm:prSet phldrT="[Text]"/>
      <dgm:spPr/>
      <dgm:t>
        <a:bodyPr/>
        <a:lstStyle/>
        <a:p>
          <a:r>
            <a:rPr lang="en-US" dirty="0"/>
            <a:t>Moodiness </a:t>
          </a:r>
        </a:p>
      </dgm:t>
    </dgm:pt>
    <dgm:pt modelId="{49DFEE5B-DC47-EF44-AE35-FC297D40EE14}" type="parTrans" cxnId="{FA48901F-A5AB-ED4A-A204-3B6AE101636A}">
      <dgm:prSet/>
      <dgm:spPr/>
      <dgm:t>
        <a:bodyPr/>
        <a:lstStyle/>
        <a:p>
          <a:endParaRPr lang="en-US"/>
        </a:p>
      </dgm:t>
    </dgm:pt>
    <dgm:pt modelId="{BF93D7F7-6F5A-0E41-A6A8-2BF0496589A0}" type="sibTrans" cxnId="{FA48901F-A5AB-ED4A-A204-3B6AE101636A}">
      <dgm:prSet/>
      <dgm:spPr/>
      <dgm:t>
        <a:bodyPr/>
        <a:lstStyle/>
        <a:p>
          <a:endParaRPr lang="en-US"/>
        </a:p>
      </dgm:t>
    </dgm:pt>
    <dgm:pt modelId="{C07CB619-F65C-9F4D-9194-467EC4E841E2}">
      <dgm:prSet phldrT="[Text]"/>
      <dgm:spPr/>
      <dgm:t>
        <a:bodyPr/>
        <a:lstStyle/>
        <a:p>
          <a:endParaRPr lang="en-US" dirty="0"/>
        </a:p>
      </dgm:t>
    </dgm:pt>
    <dgm:pt modelId="{1BBF5CF6-0413-D94B-8BA9-C6D6CDCA61B3}" type="parTrans" cxnId="{8EE0B6F9-B6C9-2B49-B227-4D2B53D14557}">
      <dgm:prSet/>
      <dgm:spPr/>
      <dgm:t>
        <a:bodyPr/>
        <a:lstStyle/>
        <a:p>
          <a:endParaRPr lang="en-US"/>
        </a:p>
      </dgm:t>
    </dgm:pt>
    <dgm:pt modelId="{AE71D342-E6D5-9448-8DB8-41AE8FB12437}" type="sibTrans" cxnId="{8EE0B6F9-B6C9-2B49-B227-4D2B53D14557}">
      <dgm:prSet/>
      <dgm:spPr/>
      <dgm:t>
        <a:bodyPr/>
        <a:lstStyle/>
        <a:p>
          <a:endParaRPr lang="en-US"/>
        </a:p>
      </dgm:t>
    </dgm:pt>
    <dgm:pt modelId="{641B6EFA-72F0-E147-A6BD-9AF2D35A2B64}">
      <dgm:prSet phldrT="[Text]"/>
      <dgm:spPr/>
      <dgm:t>
        <a:bodyPr/>
        <a:lstStyle/>
        <a:p>
          <a:r>
            <a:rPr lang="en-US" dirty="0"/>
            <a:t>Withdrawn</a:t>
          </a:r>
        </a:p>
      </dgm:t>
    </dgm:pt>
    <dgm:pt modelId="{D12BCE44-D91D-4C42-B00F-0A884E94764D}" type="parTrans" cxnId="{2A7D84C5-DE15-5B4A-8E2E-AB82C587953E}">
      <dgm:prSet/>
      <dgm:spPr/>
      <dgm:t>
        <a:bodyPr/>
        <a:lstStyle/>
        <a:p>
          <a:endParaRPr lang="en-US"/>
        </a:p>
      </dgm:t>
    </dgm:pt>
    <dgm:pt modelId="{0FF8A481-E638-6D47-AF55-B6299986BA3C}" type="sibTrans" cxnId="{2A7D84C5-DE15-5B4A-8E2E-AB82C587953E}">
      <dgm:prSet/>
      <dgm:spPr/>
      <dgm:t>
        <a:bodyPr/>
        <a:lstStyle/>
        <a:p>
          <a:endParaRPr lang="en-US"/>
        </a:p>
      </dgm:t>
    </dgm:pt>
    <dgm:pt modelId="{4AB96FE9-50AB-844E-BF02-CE2FDA58E3BA}">
      <dgm:prSet phldrT="[Text]"/>
      <dgm:spPr/>
      <dgm:t>
        <a:bodyPr/>
        <a:lstStyle/>
        <a:p>
          <a:r>
            <a:rPr lang="en-US" dirty="0"/>
            <a:t>Aggression</a:t>
          </a:r>
        </a:p>
      </dgm:t>
    </dgm:pt>
    <dgm:pt modelId="{7884BDE5-F72A-BA49-954B-DAE1D7E55C9F}" type="parTrans" cxnId="{B0D69129-8422-A04B-9122-F45A9A082E3F}">
      <dgm:prSet/>
      <dgm:spPr/>
      <dgm:t>
        <a:bodyPr/>
        <a:lstStyle/>
        <a:p>
          <a:endParaRPr lang="en-US"/>
        </a:p>
      </dgm:t>
    </dgm:pt>
    <dgm:pt modelId="{DC739E77-7F0C-DF4E-B044-628DDDBB2EA3}" type="sibTrans" cxnId="{B0D69129-8422-A04B-9122-F45A9A082E3F}">
      <dgm:prSet/>
      <dgm:spPr/>
      <dgm:t>
        <a:bodyPr/>
        <a:lstStyle/>
        <a:p>
          <a:endParaRPr lang="en-US"/>
        </a:p>
      </dgm:t>
    </dgm:pt>
    <dgm:pt modelId="{6A1EC9A4-AA03-7F44-B556-853C652B2398}">
      <dgm:prSet phldrT="[Text]"/>
      <dgm:spPr/>
      <dgm:t>
        <a:bodyPr/>
        <a:lstStyle/>
        <a:p>
          <a:r>
            <a:rPr lang="en-US" dirty="0"/>
            <a:t>Excessive fear or anxiety</a:t>
          </a:r>
        </a:p>
      </dgm:t>
    </dgm:pt>
    <dgm:pt modelId="{FEB6D08D-3C2E-DB47-AB21-6F225FCE513D}" type="parTrans" cxnId="{2850D1CC-61B8-8948-A03B-06D08E4C2603}">
      <dgm:prSet/>
      <dgm:spPr/>
      <dgm:t>
        <a:bodyPr/>
        <a:lstStyle/>
        <a:p>
          <a:endParaRPr lang="en-US"/>
        </a:p>
      </dgm:t>
    </dgm:pt>
    <dgm:pt modelId="{A38E42B0-7375-A74F-84C4-3D783B39DCA5}" type="sibTrans" cxnId="{2850D1CC-61B8-8948-A03B-06D08E4C2603}">
      <dgm:prSet/>
      <dgm:spPr/>
      <dgm:t>
        <a:bodyPr/>
        <a:lstStyle/>
        <a:p>
          <a:endParaRPr lang="en-US"/>
        </a:p>
      </dgm:t>
    </dgm:pt>
    <dgm:pt modelId="{0619C912-7D6F-5B40-B908-22EC74C65588}">
      <dgm:prSet phldrT="[Text]"/>
      <dgm:spPr/>
      <dgm:t>
        <a:bodyPr/>
        <a:lstStyle/>
        <a:p>
          <a:r>
            <a:rPr lang="en-US" dirty="0"/>
            <a:t>Immaturity </a:t>
          </a:r>
        </a:p>
      </dgm:t>
    </dgm:pt>
    <dgm:pt modelId="{E64D3FFB-754B-8240-9B8E-10B8D63375FC}" type="parTrans" cxnId="{4F5ECB81-E5AC-B64E-8188-BF91484C0EA6}">
      <dgm:prSet/>
      <dgm:spPr/>
      <dgm:t>
        <a:bodyPr/>
        <a:lstStyle/>
        <a:p>
          <a:endParaRPr lang="en-US"/>
        </a:p>
      </dgm:t>
    </dgm:pt>
    <dgm:pt modelId="{334E63E2-4C94-0C4A-BCDC-8CF9B823CCCC}" type="sibTrans" cxnId="{4F5ECB81-E5AC-B64E-8188-BF91484C0EA6}">
      <dgm:prSet/>
      <dgm:spPr/>
      <dgm:t>
        <a:bodyPr/>
        <a:lstStyle/>
        <a:p>
          <a:endParaRPr lang="en-US"/>
        </a:p>
      </dgm:t>
    </dgm:pt>
    <dgm:pt modelId="{C9DF3040-D4AF-4446-B8C7-B2C2C34857F3}">
      <dgm:prSet phldrT="[Text]"/>
      <dgm:spPr/>
      <dgm:t>
        <a:bodyPr/>
        <a:lstStyle/>
        <a:p>
          <a:r>
            <a:rPr lang="en-US" dirty="0"/>
            <a:t>Learning difficulties </a:t>
          </a:r>
        </a:p>
      </dgm:t>
    </dgm:pt>
    <dgm:pt modelId="{C651DD3F-EE6C-5C4D-AE51-4E51BDE18E06}" type="parTrans" cxnId="{E014D4B6-D338-6241-B2FC-23CD797F883C}">
      <dgm:prSet/>
      <dgm:spPr/>
      <dgm:t>
        <a:bodyPr/>
        <a:lstStyle/>
        <a:p>
          <a:endParaRPr lang="en-US"/>
        </a:p>
      </dgm:t>
    </dgm:pt>
    <dgm:pt modelId="{FACDCF2C-4B30-A143-8C0E-2CE5FD69FA70}" type="sibTrans" cxnId="{E014D4B6-D338-6241-B2FC-23CD797F883C}">
      <dgm:prSet/>
      <dgm:spPr/>
      <dgm:t>
        <a:bodyPr/>
        <a:lstStyle/>
        <a:p>
          <a:endParaRPr lang="en-US"/>
        </a:p>
      </dgm:t>
    </dgm:pt>
    <dgm:pt modelId="{3F1DD35F-D4C0-BC45-A22F-5F4EBAD0C5B6}">
      <dgm:prSet phldrT="[Text]"/>
      <dgm:spPr/>
      <dgm:t>
        <a:bodyPr/>
        <a:lstStyle/>
        <a:p>
          <a:r>
            <a:rPr lang="en-US" dirty="0"/>
            <a:t>Poor coping skills</a:t>
          </a:r>
        </a:p>
      </dgm:t>
    </dgm:pt>
    <dgm:pt modelId="{9CCD7395-4527-7942-9A54-93E57B2585F6}" type="parTrans" cxnId="{BE573A78-3382-5246-B418-18F431B09B7B}">
      <dgm:prSet/>
      <dgm:spPr/>
      <dgm:t>
        <a:bodyPr/>
        <a:lstStyle/>
        <a:p>
          <a:endParaRPr lang="en-US"/>
        </a:p>
      </dgm:t>
    </dgm:pt>
    <dgm:pt modelId="{913BA541-439C-FB40-93C1-B8FD02D80597}" type="sibTrans" cxnId="{BE573A78-3382-5246-B418-18F431B09B7B}">
      <dgm:prSet/>
      <dgm:spPr/>
      <dgm:t>
        <a:bodyPr/>
        <a:lstStyle/>
        <a:p>
          <a:endParaRPr lang="en-US"/>
        </a:p>
      </dgm:t>
    </dgm:pt>
    <dgm:pt modelId="{374B0EB9-F8C5-1D48-BA40-4BF7E8A72E57}">
      <dgm:prSet phldrT="[Text]"/>
      <dgm:spPr/>
      <dgm:t>
        <a:bodyPr/>
        <a:lstStyle/>
        <a:p>
          <a:r>
            <a:rPr lang="en-US" dirty="0"/>
            <a:t>Disorders of attention</a:t>
          </a:r>
        </a:p>
      </dgm:t>
    </dgm:pt>
    <dgm:pt modelId="{5DDF08F7-6730-8447-8E7F-B15A7DBF1AA3}" type="parTrans" cxnId="{AAF8846F-C5C1-2C4F-9F92-155FE85FAEF5}">
      <dgm:prSet/>
      <dgm:spPr/>
      <dgm:t>
        <a:bodyPr/>
        <a:lstStyle/>
        <a:p>
          <a:endParaRPr lang="en-US"/>
        </a:p>
      </dgm:t>
    </dgm:pt>
    <dgm:pt modelId="{7D7AD281-BDF7-FD4F-BCB6-8969DD780FE5}" type="sibTrans" cxnId="{AAF8846F-C5C1-2C4F-9F92-155FE85FAEF5}">
      <dgm:prSet/>
      <dgm:spPr/>
      <dgm:t>
        <a:bodyPr/>
        <a:lstStyle/>
        <a:p>
          <a:endParaRPr lang="en-US"/>
        </a:p>
      </dgm:t>
    </dgm:pt>
    <dgm:pt modelId="{F3D713A8-ED6D-5441-9891-900D0B712D3A}">
      <dgm:prSet phldrT="[Text]"/>
      <dgm:spPr/>
      <dgm:t>
        <a:bodyPr/>
        <a:lstStyle/>
        <a:p>
          <a:r>
            <a:rPr lang="en-US" dirty="0"/>
            <a:t>Poor motor abilities</a:t>
          </a:r>
        </a:p>
      </dgm:t>
    </dgm:pt>
    <dgm:pt modelId="{DC2D6B53-4765-F84C-B854-A31D16B813D8}" type="parTrans" cxnId="{0A9717BD-FFCE-4D41-976D-00846491A1C1}">
      <dgm:prSet/>
      <dgm:spPr/>
      <dgm:t>
        <a:bodyPr/>
        <a:lstStyle/>
        <a:p>
          <a:endParaRPr lang="en-US"/>
        </a:p>
      </dgm:t>
    </dgm:pt>
    <dgm:pt modelId="{DF32D179-BD2E-9A4F-90D9-A1792B2CB364}" type="sibTrans" cxnId="{0A9717BD-FFCE-4D41-976D-00846491A1C1}">
      <dgm:prSet/>
      <dgm:spPr/>
      <dgm:t>
        <a:bodyPr/>
        <a:lstStyle/>
        <a:p>
          <a:endParaRPr lang="en-US"/>
        </a:p>
      </dgm:t>
    </dgm:pt>
    <dgm:pt modelId="{16FD8785-E2FE-F047-93C6-602BBF17BE9A}">
      <dgm:prSet phldrT="[Text]"/>
      <dgm:spPr/>
      <dgm:t>
        <a:bodyPr/>
        <a:lstStyle/>
        <a:p>
          <a:r>
            <a:rPr lang="en-US" dirty="0"/>
            <a:t>Limited or lack of cognitive strategies </a:t>
          </a:r>
        </a:p>
      </dgm:t>
    </dgm:pt>
    <dgm:pt modelId="{CBE6CB63-9889-F148-9CC7-F51A2585398A}" type="parTrans" cxnId="{C01D2B78-C93B-1A42-99D3-EA02F12C1DF3}">
      <dgm:prSet/>
      <dgm:spPr/>
      <dgm:t>
        <a:bodyPr/>
        <a:lstStyle/>
        <a:p>
          <a:endParaRPr lang="en-US"/>
        </a:p>
      </dgm:t>
    </dgm:pt>
    <dgm:pt modelId="{37FD4B8F-9D8F-414A-8BDD-5748C95711EA}" type="sibTrans" cxnId="{C01D2B78-C93B-1A42-99D3-EA02F12C1DF3}">
      <dgm:prSet/>
      <dgm:spPr/>
      <dgm:t>
        <a:bodyPr/>
        <a:lstStyle/>
        <a:p>
          <a:endParaRPr lang="en-US"/>
        </a:p>
      </dgm:t>
    </dgm:pt>
    <dgm:pt modelId="{28263531-0541-4E49-BDCA-1A410C289E82}">
      <dgm:prSet phldrT="[Text]"/>
      <dgm:spPr/>
      <dgm:t>
        <a:bodyPr/>
        <a:lstStyle/>
        <a:p>
          <a:r>
            <a:rPr lang="en-US" dirty="0"/>
            <a:t>Difficulty paying attention </a:t>
          </a:r>
        </a:p>
      </dgm:t>
    </dgm:pt>
    <dgm:pt modelId="{7CCE08C6-2E3C-074C-8002-B2C871024D29}" type="parTrans" cxnId="{1185CE20-FE65-6D47-A20E-A342FC94E8F5}">
      <dgm:prSet/>
      <dgm:spPr/>
      <dgm:t>
        <a:bodyPr/>
        <a:lstStyle/>
        <a:p>
          <a:endParaRPr lang="en-US"/>
        </a:p>
      </dgm:t>
    </dgm:pt>
    <dgm:pt modelId="{9B9981AD-7B10-F044-B750-0FD03E494876}" type="sibTrans" cxnId="{1185CE20-FE65-6D47-A20E-A342FC94E8F5}">
      <dgm:prSet/>
      <dgm:spPr/>
      <dgm:t>
        <a:bodyPr/>
        <a:lstStyle/>
        <a:p>
          <a:endParaRPr lang="en-US"/>
        </a:p>
      </dgm:t>
    </dgm:pt>
    <dgm:pt modelId="{AA88D69F-6764-BE44-96B2-66C252B48D52}" type="pres">
      <dgm:prSet presAssocID="{DD9B09D3-7541-E64E-9613-4A91CAD704B2}" presName="Name0" presStyleCnt="0">
        <dgm:presLayoutVars>
          <dgm:dir/>
          <dgm:animLvl val="lvl"/>
          <dgm:resizeHandles val="exact"/>
        </dgm:presLayoutVars>
      </dgm:prSet>
      <dgm:spPr/>
    </dgm:pt>
    <dgm:pt modelId="{EB236BF5-3159-034D-BE5A-A9CBED6ED246}" type="pres">
      <dgm:prSet presAssocID="{88932E86-A0FA-4440-8FEC-52DDCF594304}" presName="composite" presStyleCnt="0"/>
      <dgm:spPr/>
    </dgm:pt>
    <dgm:pt modelId="{173B6BCE-4BA5-4F4A-928C-15B04CFC6D5B}" type="pres">
      <dgm:prSet presAssocID="{88932E86-A0FA-4440-8FEC-52DDCF594304}" presName="parTx" presStyleLbl="alignNode1" presStyleIdx="0" presStyleCnt="3">
        <dgm:presLayoutVars>
          <dgm:chMax val="0"/>
          <dgm:chPref val="0"/>
          <dgm:bulletEnabled val="1"/>
        </dgm:presLayoutVars>
      </dgm:prSet>
      <dgm:spPr/>
    </dgm:pt>
    <dgm:pt modelId="{9B89A949-2B11-124A-B43B-412224F05AAD}" type="pres">
      <dgm:prSet presAssocID="{88932E86-A0FA-4440-8FEC-52DDCF594304}" presName="desTx" presStyleLbl="alignAccFollowNode1" presStyleIdx="0" presStyleCnt="3">
        <dgm:presLayoutVars>
          <dgm:bulletEnabled val="1"/>
        </dgm:presLayoutVars>
      </dgm:prSet>
      <dgm:spPr/>
    </dgm:pt>
    <dgm:pt modelId="{93E96347-ED88-2341-95DA-C9D4A04AB272}" type="pres">
      <dgm:prSet presAssocID="{418B62DA-BA84-BB4E-BAE5-0D323942D385}" presName="space" presStyleCnt="0"/>
      <dgm:spPr/>
    </dgm:pt>
    <dgm:pt modelId="{4E66638A-CFB7-D941-88F9-FC5AEF8D9E04}" type="pres">
      <dgm:prSet presAssocID="{634E967C-08AD-6D49-9C28-08AA8F5861AC}" presName="composite" presStyleCnt="0"/>
      <dgm:spPr/>
    </dgm:pt>
    <dgm:pt modelId="{E1C4467B-6B28-D64E-B82B-166323AB8EDF}" type="pres">
      <dgm:prSet presAssocID="{634E967C-08AD-6D49-9C28-08AA8F5861AC}" presName="parTx" presStyleLbl="alignNode1" presStyleIdx="1" presStyleCnt="3">
        <dgm:presLayoutVars>
          <dgm:chMax val="0"/>
          <dgm:chPref val="0"/>
          <dgm:bulletEnabled val="1"/>
        </dgm:presLayoutVars>
      </dgm:prSet>
      <dgm:spPr/>
    </dgm:pt>
    <dgm:pt modelId="{A69F8A0B-A82D-0049-A4F7-23A506090791}" type="pres">
      <dgm:prSet presAssocID="{634E967C-08AD-6D49-9C28-08AA8F5861AC}" presName="desTx" presStyleLbl="alignAccFollowNode1" presStyleIdx="1" presStyleCnt="3">
        <dgm:presLayoutVars>
          <dgm:bulletEnabled val="1"/>
        </dgm:presLayoutVars>
      </dgm:prSet>
      <dgm:spPr/>
    </dgm:pt>
    <dgm:pt modelId="{F72C119B-D2A5-5F48-AF66-D2E6AB09997B}" type="pres">
      <dgm:prSet presAssocID="{439345E5-7253-534E-BBD2-55A6141DF22D}" presName="space" presStyleCnt="0"/>
      <dgm:spPr/>
    </dgm:pt>
    <dgm:pt modelId="{3148ACF4-E7AD-5444-ADA4-4556EE2F9F71}" type="pres">
      <dgm:prSet presAssocID="{0A8B042D-8317-3F48-9FE4-7CCEB5579669}" presName="composite" presStyleCnt="0"/>
      <dgm:spPr/>
    </dgm:pt>
    <dgm:pt modelId="{CFFACBA4-5CEC-9948-933C-7928DB5A0B5D}" type="pres">
      <dgm:prSet presAssocID="{0A8B042D-8317-3F48-9FE4-7CCEB5579669}" presName="parTx" presStyleLbl="alignNode1" presStyleIdx="2" presStyleCnt="3">
        <dgm:presLayoutVars>
          <dgm:chMax val="0"/>
          <dgm:chPref val="0"/>
          <dgm:bulletEnabled val="1"/>
        </dgm:presLayoutVars>
      </dgm:prSet>
      <dgm:spPr/>
    </dgm:pt>
    <dgm:pt modelId="{2EFE05E3-A0F2-6247-8750-0E4B645E1A60}" type="pres">
      <dgm:prSet presAssocID="{0A8B042D-8317-3F48-9FE4-7CCEB5579669}" presName="desTx" presStyleLbl="alignAccFollowNode1" presStyleIdx="2" presStyleCnt="3">
        <dgm:presLayoutVars>
          <dgm:bulletEnabled val="1"/>
        </dgm:presLayoutVars>
      </dgm:prSet>
      <dgm:spPr/>
    </dgm:pt>
  </dgm:ptLst>
  <dgm:cxnLst>
    <dgm:cxn modelId="{2D22151C-41D6-FD4C-8496-324344697277}" srcId="{88932E86-A0FA-4440-8FEC-52DDCF594304}" destId="{AB468796-6287-6847-BD29-3EDF985E7944}" srcOrd="1" destOrd="0" parTransId="{9CE0AB4B-DD67-9840-903E-7FAC5B52B164}" sibTransId="{56BFF998-A2B0-8B46-9DFB-C8BB8C2694E9}"/>
    <dgm:cxn modelId="{FA48901F-A5AB-ED4A-A204-3B6AE101636A}" srcId="{88932E86-A0FA-4440-8FEC-52DDCF594304}" destId="{EA2B23CA-F3CF-9747-BF89-B9E50C83D872}" srcOrd="7" destOrd="0" parTransId="{49DFEE5B-DC47-EF44-AE35-FC297D40EE14}" sibTransId="{BF93D7F7-6F5A-0E41-A6A8-2BF0496589A0}"/>
    <dgm:cxn modelId="{1185CE20-FE65-6D47-A20E-A342FC94E8F5}" srcId="{0A8B042D-8317-3F48-9FE4-7CCEB5579669}" destId="{28263531-0541-4E49-BDCA-1A410C289E82}" srcOrd="5" destOrd="0" parTransId="{7CCE08C6-2E3C-074C-8002-B2C871024D29}" sibTransId="{9B9981AD-7B10-F044-B750-0FD03E494876}"/>
    <dgm:cxn modelId="{B0D69129-8422-A04B-9122-F45A9A082E3F}" srcId="{634E967C-08AD-6D49-9C28-08AA8F5861AC}" destId="{4AB96FE9-50AB-844E-BF02-CE2FDA58E3BA}" srcOrd="3" destOrd="0" parTransId="{7884BDE5-F72A-BA49-954B-DAE1D7E55C9F}" sibTransId="{DC739E77-7F0C-DF4E-B044-628DDDBB2EA3}"/>
    <dgm:cxn modelId="{A82A5131-943E-B445-99E5-8007A0DA5372}" type="presOf" srcId="{374B0EB9-F8C5-1D48-BA40-4BF7E8A72E57}" destId="{2EFE05E3-A0F2-6247-8750-0E4B645E1A60}" srcOrd="0" destOrd="1" presId="urn:microsoft.com/office/officeart/2005/8/layout/hList1"/>
    <dgm:cxn modelId="{52E90932-5314-2B4B-BA67-DDEEC99522C7}" srcId="{0A8B042D-8317-3F48-9FE4-7CCEB5579669}" destId="{E66E45DD-2818-8D41-BC0D-43ECBB937181}" srcOrd="0" destOrd="0" parTransId="{44FE53F2-184C-F149-A2BD-2F9A38F9BA16}" sibTransId="{C70E6F60-BEB6-154E-A8C3-8E9B9F90C56E}"/>
    <dgm:cxn modelId="{B39C3334-1D19-0440-82C0-920F0AD1C702}" type="presOf" srcId="{6A1EC9A4-AA03-7F44-B556-853C652B2398}" destId="{A69F8A0B-A82D-0049-A4F7-23A506090791}" srcOrd="0" destOrd="4" presId="urn:microsoft.com/office/officeart/2005/8/layout/hList1"/>
    <dgm:cxn modelId="{E6F1173F-BA19-6543-AE1B-DC19C61C61D6}" srcId="{88932E86-A0FA-4440-8FEC-52DDCF594304}" destId="{C9FFA548-13F0-F446-8E1E-9187654B6C8A}" srcOrd="0" destOrd="0" parTransId="{BF1829BC-1CD1-BC44-AD47-2ABAAF8C86AD}" sibTransId="{BF803FCD-F893-0143-8276-0864DC93B4ED}"/>
    <dgm:cxn modelId="{9F77F549-5665-6F4F-8A14-01D451EBDCC1}" srcId="{DD9B09D3-7541-E64E-9613-4A91CAD704B2}" destId="{0A8B042D-8317-3F48-9FE4-7CCEB5579669}" srcOrd="2" destOrd="0" parTransId="{157C76D4-6C6F-FE45-A8A6-012C19F17DA8}" sibTransId="{81AD6E0B-5CD4-2B45-8A14-A5BCDD908C62}"/>
    <dgm:cxn modelId="{98F5F849-5B22-A346-B761-A2BC6A50E005}" type="presOf" srcId="{16FD8785-E2FE-F047-93C6-602BBF17BE9A}" destId="{2EFE05E3-A0F2-6247-8750-0E4B645E1A60}" srcOrd="0" destOrd="4" presId="urn:microsoft.com/office/officeart/2005/8/layout/hList1"/>
    <dgm:cxn modelId="{D40C2251-D569-8B40-BC75-0787E094B414}" type="presOf" srcId="{426C5D8D-EA82-C642-A3F8-B98AD330154C}" destId="{9B89A949-2B11-124A-B43B-412224F05AAD}" srcOrd="0" destOrd="3" presId="urn:microsoft.com/office/officeart/2005/8/layout/hList1"/>
    <dgm:cxn modelId="{697BD959-78B3-C843-A870-C9165074E8F9}" type="presOf" srcId="{88932E86-A0FA-4440-8FEC-52DDCF594304}" destId="{173B6BCE-4BA5-4F4A-928C-15B04CFC6D5B}" srcOrd="0" destOrd="0" presId="urn:microsoft.com/office/officeart/2005/8/layout/hList1"/>
    <dgm:cxn modelId="{52DE9D5D-A128-554F-8001-D67148FE2675}" type="presOf" srcId="{0A8B042D-8317-3F48-9FE4-7CCEB5579669}" destId="{CFFACBA4-5CEC-9948-933C-7928DB5A0B5D}" srcOrd="0" destOrd="0" presId="urn:microsoft.com/office/officeart/2005/8/layout/hList1"/>
    <dgm:cxn modelId="{B612B85F-A390-2B40-BC4F-3C5A34E17B57}" type="presOf" srcId="{C9FFA548-13F0-F446-8E1E-9187654B6C8A}" destId="{9B89A949-2B11-124A-B43B-412224F05AAD}" srcOrd="0" destOrd="0" presId="urn:microsoft.com/office/officeart/2005/8/layout/hList1"/>
    <dgm:cxn modelId="{7DCAB264-B9FC-AB4A-BDD3-EA76BB070789}" srcId="{634E967C-08AD-6D49-9C28-08AA8F5861AC}" destId="{922B5810-BCF8-FC4D-BA20-E36D57782C82}" srcOrd="0" destOrd="0" parTransId="{2A1BA718-EEB3-744E-B483-B85DD01A8720}" sibTransId="{6A775B85-0B2D-8B43-96A7-FDB450426FF9}"/>
    <dgm:cxn modelId="{C8F9D964-32DF-A343-9367-2CB75F95F6AD}" type="presOf" srcId="{39F73355-A6B5-1345-BC66-5D3866B26A7B}" destId="{9B89A949-2B11-124A-B43B-412224F05AAD}" srcOrd="0" destOrd="4" presId="urn:microsoft.com/office/officeart/2005/8/layout/hList1"/>
    <dgm:cxn modelId="{C1F23065-B8AC-4040-A3CF-7FB1D2C57C80}" type="presOf" srcId="{C6222A59-E88E-4D42-9FB0-38C0E0D2C985}" destId="{2EFE05E3-A0F2-6247-8750-0E4B645E1A60}" srcOrd="0" destOrd="3" presId="urn:microsoft.com/office/officeart/2005/8/layout/hList1"/>
    <dgm:cxn modelId="{E3A9E368-AA4D-3F48-89E1-D105671C9290}" srcId="{DD9B09D3-7541-E64E-9613-4A91CAD704B2}" destId="{634E967C-08AD-6D49-9C28-08AA8F5861AC}" srcOrd="1" destOrd="0" parTransId="{6CEA4A6B-C3EB-FB49-A233-8DA4F02BAD25}" sibTransId="{439345E5-7253-534E-BBD2-55A6141DF22D}"/>
    <dgm:cxn modelId="{AAF8846F-C5C1-2C4F-9F92-155FE85FAEF5}" srcId="{0A8B042D-8317-3F48-9FE4-7CCEB5579669}" destId="{374B0EB9-F8C5-1D48-BA40-4BF7E8A72E57}" srcOrd="1" destOrd="0" parTransId="{5DDF08F7-6730-8447-8E7F-B15A7DBF1AA3}" sibTransId="{7D7AD281-BDF7-FD4F-BCB6-8969DD780FE5}"/>
    <dgm:cxn modelId="{C066EA77-2B79-DF4B-8102-5C625872E2C6}" type="presOf" srcId="{4AB96FE9-50AB-844E-BF02-CE2FDA58E3BA}" destId="{A69F8A0B-A82D-0049-A4F7-23A506090791}" srcOrd="0" destOrd="3" presId="urn:microsoft.com/office/officeart/2005/8/layout/hList1"/>
    <dgm:cxn modelId="{C01D2B78-C93B-1A42-99D3-EA02F12C1DF3}" srcId="{0A8B042D-8317-3F48-9FE4-7CCEB5579669}" destId="{16FD8785-E2FE-F047-93C6-602BBF17BE9A}" srcOrd="4" destOrd="0" parTransId="{CBE6CB63-9889-F148-9CC7-F51A2585398A}" sibTransId="{37FD4B8F-9D8F-414A-8BDD-5748C95711EA}"/>
    <dgm:cxn modelId="{BE573A78-3382-5246-B418-18F431B09B7B}" srcId="{634E967C-08AD-6D49-9C28-08AA8F5861AC}" destId="{3F1DD35F-D4C0-BC45-A22F-5F4EBAD0C5B6}" srcOrd="7" destOrd="0" parTransId="{9CCD7395-4527-7942-9A54-93E57B2585F6}" sibTransId="{913BA541-439C-FB40-93C1-B8FD02D80597}"/>
    <dgm:cxn modelId="{4F5ECB81-E5AC-B64E-8188-BF91484C0EA6}" srcId="{634E967C-08AD-6D49-9C28-08AA8F5861AC}" destId="{0619C912-7D6F-5B40-B908-22EC74C65588}" srcOrd="5" destOrd="0" parTransId="{E64D3FFB-754B-8240-9B8E-10B8D63375FC}" sibTransId="{334E63E2-4C94-0C4A-BCDC-8CF9B823CCCC}"/>
    <dgm:cxn modelId="{C1D86E8B-27EE-C642-8BAC-C9D9EF4A4C10}" type="presOf" srcId="{CAD80A83-3FAD-024E-8839-A0200FD0FDA8}" destId="{A69F8A0B-A82D-0049-A4F7-23A506090791}" srcOrd="0" destOrd="1" presId="urn:microsoft.com/office/officeart/2005/8/layout/hList1"/>
    <dgm:cxn modelId="{D298768C-667B-D442-B148-2FBACEA72858}" type="presOf" srcId="{21102607-8F24-8D44-ABD1-F3F446B9A46B}" destId="{9B89A949-2B11-124A-B43B-412224F05AAD}" srcOrd="0" destOrd="6" presId="urn:microsoft.com/office/officeart/2005/8/layout/hList1"/>
    <dgm:cxn modelId="{5939D08E-7D2F-4D47-B23B-8821EF65D0BB}" srcId="{88932E86-A0FA-4440-8FEC-52DDCF594304}" destId="{21102607-8F24-8D44-ABD1-F3F446B9A46B}" srcOrd="6" destOrd="0" parTransId="{7B5318F2-7E47-5344-A782-B20E763D926B}" sibTransId="{6CF4F8D9-E53A-DE43-8A15-F7716F66E63A}"/>
    <dgm:cxn modelId="{74D88790-0EC5-4942-8812-E920AFD1F0FC}" srcId="{88932E86-A0FA-4440-8FEC-52DDCF594304}" destId="{39F73355-A6B5-1345-BC66-5D3866B26A7B}" srcOrd="4" destOrd="0" parTransId="{4DD1D8D1-827B-2C48-8225-60E99F8E80AF}" sibTransId="{286AE2E1-872F-124B-8B84-987A307160EC}"/>
    <dgm:cxn modelId="{584B039C-C63C-A343-A7DD-8E035BCBBCE4}" type="presOf" srcId="{F3D713A8-ED6D-5441-9891-900D0B712D3A}" destId="{2EFE05E3-A0F2-6247-8750-0E4B645E1A60}" srcOrd="0" destOrd="2" presId="urn:microsoft.com/office/officeart/2005/8/layout/hList1"/>
    <dgm:cxn modelId="{A946899C-B538-2949-8347-C82CAD31E5A3}" srcId="{88932E86-A0FA-4440-8FEC-52DDCF594304}" destId="{426C5D8D-EA82-C642-A3F8-B98AD330154C}" srcOrd="3" destOrd="0" parTransId="{857C3ACC-CE37-C446-8314-090F089DCBB7}" sibTransId="{7F547430-F803-6845-B64A-A8C70D312E62}"/>
    <dgm:cxn modelId="{2A7EB79E-758E-4645-A83D-831DF499D889}" type="presOf" srcId="{28263531-0541-4E49-BDCA-1A410C289E82}" destId="{2EFE05E3-A0F2-6247-8750-0E4B645E1A60}" srcOrd="0" destOrd="5" presId="urn:microsoft.com/office/officeart/2005/8/layout/hList1"/>
    <dgm:cxn modelId="{7F0BE3A5-EF6D-924E-A5F2-2B5ADFC9E941}" type="presOf" srcId="{34037DE9-8276-6A40-AD37-4974FBA4C435}" destId="{9B89A949-2B11-124A-B43B-412224F05AAD}" srcOrd="0" destOrd="2" presId="urn:microsoft.com/office/officeart/2005/8/layout/hList1"/>
    <dgm:cxn modelId="{DA7718B0-2716-D543-97A8-7882E57A4F41}" srcId="{DD9B09D3-7541-E64E-9613-4A91CAD704B2}" destId="{88932E86-A0FA-4440-8FEC-52DDCF594304}" srcOrd="0" destOrd="0" parTransId="{FFA33863-9970-004E-B0B3-4E51A31A2D00}" sibTransId="{418B62DA-BA84-BB4E-BAE5-0D323942D385}"/>
    <dgm:cxn modelId="{C8826BB4-F5AF-3B40-AB07-B58E42E8EBB0}" type="presOf" srcId="{EA2B23CA-F3CF-9747-BF89-B9E50C83D872}" destId="{9B89A949-2B11-124A-B43B-412224F05AAD}" srcOrd="0" destOrd="7" presId="urn:microsoft.com/office/officeart/2005/8/layout/hList1"/>
    <dgm:cxn modelId="{97E1EDB4-657A-0A42-AC32-1AAD000A62FE}" type="presOf" srcId="{922B5810-BCF8-FC4D-BA20-E36D57782C82}" destId="{A69F8A0B-A82D-0049-A4F7-23A506090791}" srcOrd="0" destOrd="0" presId="urn:microsoft.com/office/officeart/2005/8/layout/hList1"/>
    <dgm:cxn modelId="{651C1CB5-4547-8E47-970E-EE2BF96622E4}" type="presOf" srcId="{641B6EFA-72F0-E147-A6BD-9AF2D35A2B64}" destId="{A69F8A0B-A82D-0049-A4F7-23A506090791}" srcOrd="0" destOrd="2" presId="urn:microsoft.com/office/officeart/2005/8/layout/hList1"/>
    <dgm:cxn modelId="{E014D4B6-D338-6241-B2FC-23CD797F883C}" srcId="{634E967C-08AD-6D49-9C28-08AA8F5861AC}" destId="{C9DF3040-D4AF-4446-B8C7-B2C2C34857F3}" srcOrd="6" destOrd="0" parTransId="{C651DD3F-EE6C-5C4D-AE51-4E51BDE18E06}" sibTransId="{FACDCF2C-4B30-A143-8C0E-2CE5FD69FA70}"/>
    <dgm:cxn modelId="{F13005B9-4A1D-854F-B54F-1D2F4DCA1775}" srcId="{88932E86-A0FA-4440-8FEC-52DDCF594304}" destId="{34037DE9-8276-6A40-AD37-4974FBA4C435}" srcOrd="2" destOrd="0" parTransId="{DCE0A10F-4282-5B42-A421-FF4074D0DDA8}" sibTransId="{3C7633C6-AB6F-AA45-BFE9-143E4D94F09B}"/>
    <dgm:cxn modelId="{636E78B9-156C-3E47-A980-5F950A9A6DFC}" type="presOf" srcId="{F9E745FD-E78E-CB49-9763-20AF3D0EFEEA}" destId="{9B89A949-2B11-124A-B43B-412224F05AAD}" srcOrd="0" destOrd="5" presId="urn:microsoft.com/office/officeart/2005/8/layout/hList1"/>
    <dgm:cxn modelId="{0A9717BD-FFCE-4D41-976D-00846491A1C1}" srcId="{0A8B042D-8317-3F48-9FE4-7CCEB5579669}" destId="{F3D713A8-ED6D-5441-9891-900D0B712D3A}" srcOrd="2" destOrd="0" parTransId="{DC2D6B53-4765-F84C-B854-A31D16B813D8}" sibTransId="{DF32D179-BD2E-9A4F-90D9-A1792B2CB364}"/>
    <dgm:cxn modelId="{2A7D84C5-DE15-5B4A-8E2E-AB82C587953E}" srcId="{634E967C-08AD-6D49-9C28-08AA8F5861AC}" destId="{641B6EFA-72F0-E147-A6BD-9AF2D35A2B64}" srcOrd="2" destOrd="0" parTransId="{D12BCE44-D91D-4C42-B00F-0A884E94764D}" sibTransId="{0FF8A481-E638-6D47-AF55-B6299986BA3C}"/>
    <dgm:cxn modelId="{F093A8C6-7F4B-B54A-A439-005F954945D1}" type="presOf" srcId="{AB468796-6287-6847-BD29-3EDF985E7944}" destId="{9B89A949-2B11-124A-B43B-412224F05AAD}" srcOrd="0" destOrd="1" presId="urn:microsoft.com/office/officeart/2005/8/layout/hList1"/>
    <dgm:cxn modelId="{ED1705CA-8088-B04D-A611-B64E9326C081}" type="presOf" srcId="{DD9B09D3-7541-E64E-9613-4A91CAD704B2}" destId="{AA88D69F-6764-BE44-96B2-66C252B48D52}" srcOrd="0" destOrd="0" presId="urn:microsoft.com/office/officeart/2005/8/layout/hList1"/>
    <dgm:cxn modelId="{6CFC9CCA-C73D-1146-AAD8-DA5E487F7C36}" type="presOf" srcId="{E66E45DD-2818-8D41-BC0D-43ECBB937181}" destId="{2EFE05E3-A0F2-6247-8750-0E4B645E1A60}" srcOrd="0" destOrd="0" presId="urn:microsoft.com/office/officeart/2005/8/layout/hList1"/>
    <dgm:cxn modelId="{2850D1CC-61B8-8948-A03B-06D08E4C2603}" srcId="{634E967C-08AD-6D49-9C28-08AA8F5861AC}" destId="{6A1EC9A4-AA03-7F44-B556-853C652B2398}" srcOrd="4" destOrd="0" parTransId="{FEB6D08D-3C2E-DB47-AB21-6F225FCE513D}" sibTransId="{A38E42B0-7375-A74F-84C4-3D783B39DCA5}"/>
    <dgm:cxn modelId="{3D7DBDCD-A883-9145-A4CB-F75E80DB6363}" srcId="{0A8B042D-8317-3F48-9FE4-7CCEB5579669}" destId="{C6222A59-E88E-4D42-9FB0-38C0E0D2C985}" srcOrd="3" destOrd="0" parTransId="{5D24119E-5E45-DC41-ADD6-98DBE92052BF}" sibTransId="{16E4848B-772D-1A40-99FB-E1E576A621FB}"/>
    <dgm:cxn modelId="{358084D2-0E5B-F942-9AF0-FB46C6C6DEBD}" type="presOf" srcId="{634E967C-08AD-6D49-9C28-08AA8F5861AC}" destId="{E1C4467B-6B28-D64E-B82B-166323AB8EDF}" srcOrd="0" destOrd="0" presId="urn:microsoft.com/office/officeart/2005/8/layout/hList1"/>
    <dgm:cxn modelId="{BF69E7DA-51CE-104F-A0A1-28A351BCD8AE}" type="presOf" srcId="{C9DF3040-D4AF-4446-B8C7-B2C2C34857F3}" destId="{A69F8A0B-A82D-0049-A4F7-23A506090791}" srcOrd="0" destOrd="6" presId="urn:microsoft.com/office/officeart/2005/8/layout/hList1"/>
    <dgm:cxn modelId="{A6B09FE5-9E8F-7D40-8912-E1F93C185673}" type="presOf" srcId="{3F1DD35F-D4C0-BC45-A22F-5F4EBAD0C5B6}" destId="{A69F8A0B-A82D-0049-A4F7-23A506090791}" srcOrd="0" destOrd="7" presId="urn:microsoft.com/office/officeart/2005/8/layout/hList1"/>
    <dgm:cxn modelId="{5CC0E3EC-D0B4-314C-B66F-9E6DA9A27105}" srcId="{88932E86-A0FA-4440-8FEC-52DDCF594304}" destId="{F9E745FD-E78E-CB49-9763-20AF3D0EFEEA}" srcOrd="5" destOrd="0" parTransId="{269776FB-75A1-3D49-B9CF-51461031CBAA}" sibTransId="{33581A49-4FC2-6C42-87F1-F358CFC6762B}"/>
    <dgm:cxn modelId="{C3FFE3F6-11AD-C149-A208-79770933E91C}" srcId="{634E967C-08AD-6D49-9C28-08AA8F5861AC}" destId="{CAD80A83-3FAD-024E-8839-A0200FD0FDA8}" srcOrd="1" destOrd="0" parTransId="{F1DEAAAF-52EE-EB44-ABAC-4F142289FF15}" sibTransId="{7E8E0FD0-9E9D-E941-A91C-D0B5554EAD65}"/>
    <dgm:cxn modelId="{34535BF7-3B3A-1A44-8BC6-C5AC86DE887C}" type="presOf" srcId="{C07CB619-F65C-9F4D-9194-467EC4E841E2}" destId="{A69F8A0B-A82D-0049-A4F7-23A506090791}" srcOrd="0" destOrd="8" presId="urn:microsoft.com/office/officeart/2005/8/layout/hList1"/>
    <dgm:cxn modelId="{E68DA0F9-4B6F-5C47-B814-F0E78B13F2F0}" type="presOf" srcId="{0619C912-7D6F-5B40-B908-22EC74C65588}" destId="{A69F8A0B-A82D-0049-A4F7-23A506090791}" srcOrd="0" destOrd="5" presId="urn:microsoft.com/office/officeart/2005/8/layout/hList1"/>
    <dgm:cxn modelId="{8EE0B6F9-B6C9-2B49-B227-4D2B53D14557}" srcId="{634E967C-08AD-6D49-9C28-08AA8F5861AC}" destId="{C07CB619-F65C-9F4D-9194-467EC4E841E2}" srcOrd="8" destOrd="0" parTransId="{1BBF5CF6-0413-D94B-8BA9-C6D6CDCA61B3}" sibTransId="{AE71D342-E6D5-9448-8DB8-41AE8FB12437}"/>
    <dgm:cxn modelId="{B814B6A9-E98A-F34C-80CC-6F3986171718}" type="presParOf" srcId="{AA88D69F-6764-BE44-96B2-66C252B48D52}" destId="{EB236BF5-3159-034D-BE5A-A9CBED6ED246}" srcOrd="0" destOrd="0" presId="urn:microsoft.com/office/officeart/2005/8/layout/hList1"/>
    <dgm:cxn modelId="{ECF69A07-1D25-2D4E-B51E-A75CE02F4FFB}" type="presParOf" srcId="{EB236BF5-3159-034D-BE5A-A9CBED6ED246}" destId="{173B6BCE-4BA5-4F4A-928C-15B04CFC6D5B}" srcOrd="0" destOrd="0" presId="urn:microsoft.com/office/officeart/2005/8/layout/hList1"/>
    <dgm:cxn modelId="{D460CC49-2293-6341-8723-3B3E0A9BC92C}" type="presParOf" srcId="{EB236BF5-3159-034D-BE5A-A9CBED6ED246}" destId="{9B89A949-2B11-124A-B43B-412224F05AAD}" srcOrd="1" destOrd="0" presId="urn:microsoft.com/office/officeart/2005/8/layout/hList1"/>
    <dgm:cxn modelId="{BE98063B-14A4-5847-AF9A-878B92DCE681}" type="presParOf" srcId="{AA88D69F-6764-BE44-96B2-66C252B48D52}" destId="{93E96347-ED88-2341-95DA-C9D4A04AB272}" srcOrd="1" destOrd="0" presId="urn:microsoft.com/office/officeart/2005/8/layout/hList1"/>
    <dgm:cxn modelId="{EF95F365-0EC4-B745-B8B9-D75D559867A0}" type="presParOf" srcId="{AA88D69F-6764-BE44-96B2-66C252B48D52}" destId="{4E66638A-CFB7-D941-88F9-FC5AEF8D9E04}" srcOrd="2" destOrd="0" presId="urn:microsoft.com/office/officeart/2005/8/layout/hList1"/>
    <dgm:cxn modelId="{1CA06C07-2D79-5042-B29B-3F9C77A9DA87}" type="presParOf" srcId="{4E66638A-CFB7-D941-88F9-FC5AEF8D9E04}" destId="{E1C4467B-6B28-D64E-B82B-166323AB8EDF}" srcOrd="0" destOrd="0" presId="urn:microsoft.com/office/officeart/2005/8/layout/hList1"/>
    <dgm:cxn modelId="{9595E305-9EF1-5D4A-B046-3055864B6E4F}" type="presParOf" srcId="{4E66638A-CFB7-D941-88F9-FC5AEF8D9E04}" destId="{A69F8A0B-A82D-0049-A4F7-23A506090791}" srcOrd="1" destOrd="0" presId="urn:microsoft.com/office/officeart/2005/8/layout/hList1"/>
    <dgm:cxn modelId="{80688AEA-4FF8-F943-97F3-2C5FEAF66E87}" type="presParOf" srcId="{AA88D69F-6764-BE44-96B2-66C252B48D52}" destId="{F72C119B-D2A5-5F48-AF66-D2E6AB09997B}" srcOrd="3" destOrd="0" presId="urn:microsoft.com/office/officeart/2005/8/layout/hList1"/>
    <dgm:cxn modelId="{428027C1-C01D-AF4B-9FB5-DD64749012EF}" type="presParOf" srcId="{AA88D69F-6764-BE44-96B2-66C252B48D52}" destId="{3148ACF4-E7AD-5444-ADA4-4556EE2F9F71}" srcOrd="4" destOrd="0" presId="urn:microsoft.com/office/officeart/2005/8/layout/hList1"/>
    <dgm:cxn modelId="{3119E4FE-D9BC-B543-8892-84795FDA4BCD}" type="presParOf" srcId="{3148ACF4-E7AD-5444-ADA4-4556EE2F9F71}" destId="{CFFACBA4-5CEC-9948-933C-7928DB5A0B5D}" srcOrd="0" destOrd="0" presId="urn:microsoft.com/office/officeart/2005/8/layout/hList1"/>
    <dgm:cxn modelId="{318DD1C7-1FB8-CC41-BAA9-B99DFBB954EE}" type="presParOf" srcId="{3148ACF4-E7AD-5444-ADA4-4556EE2F9F71}" destId="{2EFE05E3-A0F2-6247-8750-0E4B645E1A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E1677-44DD-1849-8F8C-BF8B8ED418CC}" type="doc">
      <dgm:prSet loTypeId="urn:microsoft.com/office/officeart/2009/3/layout/OpposingIdeas" loCatId="" qsTypeId="urn:microsoft.com/office/officeart/2005/8/quickstyle/simple1" qsCatId="simple" csTypeId="urn:microsoft.com/office/officeart/2005/8/colors/accent1_2" csCatId="accent1" phldr="1"/>
      <dgm:spPr/>
      <dgm:t>
        <a:bodyPr/>
        <a:lstStyle/>
        <a:p>
          <a:endParaRPr lang="en-US"/>
        </a:p>
      </dgm:t>
    </dgm:pt>
    <dgm:pt modelId="{ADD97650-DEA1-504E-A39A-DBBF570BB67F}">
      <dgm:prSet phldrT="[Text]"/>
      <dgm:spPr/>
      <dgm:t>
        <a:bodyPr/>
        <a:lstStyle/>
        <a:p>
          <a:r>
            <a:rPr lang="en-US" dirty="0"/>
            <a:t>Increase </a:t>
          </a:r>
        </a:p>
      </dgm:t>
    </dgm:pt>
    <dgm:pt modelId="{9065EFDB-52D9-1943-85AE-5F11F13D13C8}" type="parTrans" cxnId="{A289F320-4E2B-B54E-93CB-2987927B9432}">
      <dgm:prSet/>
      <dgm:spPr/>
      <dgm:t>
        <a:bodyPr/>
        <a:lstStyle/>
        <a:p>
          <a:endParaRPr lang="en-US"/>
        </a:p>
      </dgm:t>
    </dgm:pt>
    <dgm:pt modelId="{2996528B-922F-C043-BFA1-2895CF0DA74C}" type="sibTrans" cxnId="{A289F320-4E2B-B54E-93CB-2987927B9432}">
      <dgm:prSet/>
      <dgm:spPr/>
      <dgm:t>
        <a:bodyPr/>
        <a:lstStyle/>
        <a:p>
          <a:endParaRPr lang="en-US"/>
        </a:p>
      </dgm:t>
    </dgm:pt>
    <dgm:pt modelId="{568CE9CB-206B-384A-8E66-123CD8DA2C77}">
      <dgm:prSet phldrT="[Text]"/>
      <dgm:spPr/>
      <dgm:t>
        <a:bodyPr/>
        <a:lstStyle/>
        <a:p>
          <a:r>
            <a:rPr lang="en-US" dirty="0">
              <a:solidFill>
                <a:schemeClr val="bg1"/>
              </a:solidFill>
            </a:rPr>
            <a:t>Problem solving skills </a:t>
          </a:r>
        </a:p>
        <a:p>
          <a:r>
            <a:rPr lang="en-US" dirty="0">
              <a:solidFill>
                <a:schemeClr val="bg1"/>
              </a:solidFill>
            </a:rPr>
            <a:t>Personal responsibility</a:t>
          </a:r>
        </a:p>
        <a:p>
          <a:r>
            <a:rPr lang="en-US" dirty="0">
              <a:solidFill>
                <a:schemeClr val="bg1"/>
              </a:solidFill>
            </a:rPr>
            <a:t>Empowerment</a:t>
          </a:r>
        </a:p>
        <a:p>
          <a:r>
            <a:rPr lang="en-US" dirty="0">
              <a:solidFill>
                <a:schemeClr val="bg1"/>
              </a:solidFill>
            </a:rPr>
            <a:t>Positive relationships</a:t>
          </a:r>
        </a:p>
        <a:p>
          <a:r>
            <a:rPr lang="en-US" dirty="0">
              <a:solidFill>
                <a:schemeClr val="bg1"/>
              </a:solidFill>
            </a:rPr>
            <a:t>Voice to the harmed</a:t>
          </a:r>
        </a:p>
      </dgm:t>
    </dgm:pt>
    <dgm:pt modelId="{60C1F370-3B90-CC49-8D85-5038C2C2B07A}" type="parTrans" cxnId="{318D1E66-356C-D74C-876A-AE6943DB5943}">
      <dgm:prSet/>
      <dgm:spPr/>
      <dgm:t>
        <a:bodyPr/>
        <a:lstStyle/>
        <a:p>
          <a:endParaRPr lang="en-US"/>
        </a:p>
      </dgm:t>
    </dgm:pt>
    <dgm:pt modelId="{B9DC1474-1A8C-C849-A4B1-3E9876A71477}" type="sibTrans" cxnId="{318D1E66-356C-D74C-876A-AE6943DB5943}">
      <dgm:prSet/>
      <dgm:spPr/>
      <dgm:t>
        <a:bodyPr/>
        <a:lstStyle/>
        <a:p>
          <a:endParaRPr lang="en-US"/>
        </a:p>
      </dgm:t>
    </dgm:pt>
    <dgm:pt modelId="{22A7AD04-6BF0-5241-B180-2A8488C6C7CC}">
      <dgm:prSet phldrT="[Text]"/>
      <dgm:spPr/>
      <dgm:t>
        <a:bodyPr/>
        <a:lstStyle/>
        <a:p>
          <a:r>
            <a:rPr lang="en-US" dirty="0"/>
            <a:t>Decrease</a:t>
          </a:r>
        </a:p>
      </dgm:t>
    </dgm:pt>
    <dgm:pt modelId="{D8DA10F5-C651-D64B-9788-E5FD283CFD03}" type="parTrans" cxnId="{B40036D6-E087-874E-B0FD-E953901A9503}">
      <dgm:prSet/>
      <dgm:spPr/>
      <dgm:t>
        <a:bodyPr/>
        <a:lstStyle/>
        <a:p>
          <a:endParaRPr lang="en-US"/>
        </a:p>
      </dgm:t>
    </dgm:pt>
    <dgm:pt modelId="{EE92285F-0A3A-5F47-B4FC-748A3D0F1154}" type="sibTrans" cxnId="{B40036D6-E087-874E-B0FD-E953901A9503}">
      <dgm:prSet/>
      <dgm:spPr/>
      <dgm:t>
        <a:bodyPr/>
        <a:lstStyle/>
        <a:p>
          <a:endParaRPr lang="en-US"/>
        </a:p>
      </dgm:t>
    </dgm:pt>
    <dgm:pt modelId="{B2510732-FCEA-1E46-BDA7-7E354709FD7F}">
      <dgm:prSet phldrT="[Text]"/>
      <dgm:spPr/>
      <dgm:t>
        <a:bodyPr/>
        <a:lstStyle/>
        <a:p>
          <a:r>
            <a:rPr lang="en-US" dirty="0">
              <a:solidFill>
                <a:schemeClr val="bg1"/>
              </a:solidFill>
            </a:rPr>
            <a:t>Suspension </a:t>
          </a:r>
        </a:p>
        <a:p>
          <a:r>
            <a:rPr lang="en-US" dirty="0">
              <a:solidFill>
                <a:schemeClr val="bg1"/>
              </a:solidFill>
            </a:rPr>
            <a:t>Expulsion</a:t>
          </a:r>
        </a:p>
        <a:p>
          <a:r>
            <a:rPr lang="en-US" dirty="0">
              <a:solidFill>
                <a:schemeClr val="bg1"/>
              </a:solidFill>
            </a:rPr>
            <a:t>Disciplinary referrals</a:t>
          </a:r>
        </a:p>
        <a:p>
          <a:r>
            <a:rPr lang="en-US" dirty="0">
              <a:solidFill>
                <a:schemeClr val="bg1"/>
              </a:solidFill>
            </a:rPr>
            <a:t>Focus on school rules</a:t>
          </a:r>
        </a:p>
      </dgm:t>
    </dgm:pt>
    <dgm:pt modelId="{03AD97D5-CEEA-D44E-B382-B67E0646D87B}" type="parTrans" cxnId="{B6454C07-AB3D-2C4F-A52C-0C7AE84E7ECD}">
      <dgm:prSet/>
      <dgm:spPr/>
      <dgm:t>
        <a:bodyPr/>
        <a:lstStyle/>
        <a:p>
          <a:endParaRPr lang="en-US"/>
        </a:p>
      </dgm:t>
    </dgm:pt>
    <dgm:pt modelId="{5CDF5952-712C-0944-A5C5-B97965005A7D}" type="sibTrans" cxnId="{B6454C07-AB3D-2C4F-A52C-0C7AE84E7ECD}">
      <dgm:prSet/>
      <dgm:spPr/>
      <dgm:t>
        <a:bodyPr/>
        <a:lstStyle/>
        <a:p>
          <a:endParaRPr lang="en-US"/>
        </a:p>
      </dgm:t>
    </dgm:pt>
    <dgm:pt modelId="{B905783C-B417-AD44-BDC9-520069059AAF}" type="pres">
      <dgm:prSet presAssocID="{7A0E1677-44DD-1849-8F8C-BF8B8ED418CC}" presName="Name0" presStyleCnt="0">
        <dgm:presLayoutVars>
          <dgm:chMax val="2"/>
          <dgm:dir/>
          <dgm:animOne val="branch"/>
          <dgm:animLvl val="lvl"/>
          <dgm:resizeHandles val="exact"/>
        </dgm:presLayoutVars>
      </dgm:prSet>
      <dgm:spPr/>
    </dgm:pt>
    <dgm:pt modelId="{18A447D0-4E32-9A45-8BFB-78E53196294E}" type="pres">
      <dgm:prSet presAssocID="{7A0E1677-44DD-1849-8F8C-BF8B8ED418CC}" presName="Background" presStyleLbl="node1" presStyleIdx="0" presStyleCnt="1" custLinFactNeighborY="-1397"/>
      <dgm:spPr>
        <a:solidFill>
          <a:schemeClr val="tx1">
            <a:lumMod val="95000"/>
            <a:lumOff val="5000"/>
          </a:schemeClr>
        </a:solidFill>
      </dgm:spPr>
    </dgm:pt>
    <dgm:pt modelId="{C53D153B-7EBD-A349-84E8-C088C5D7B52E}" type="pres">
      <dgm:prSet presAssocID="{7A0E1677-44DD-1849-8F8C-BF8B8ED418CC}" presName="Divider" presStyleLbl="callout" presStyleIdx="0" presStyleCnt="1"/>
      <dgm:spPr/>
    </dgm:pt>
    <dgm:pt modelId="{060BB63B-969D-9241-ABB7-3307FDA05387}" type="pres">
      <dgm:prSet presAssocID="{7A0E1677-44DD-1849-8F8C-BF8B8ED418CC}" presName="ChildText1" presStyleLbl="revTx" presStyleIdx="0" presStyleCnt="0">
        <dgm:presLayoutVars>
          <dgm:chMax val="0"/>
          <dgm:chPref val="0"/>
          <dgm:bulletEnabled val="1"/>
        </dgm:presLayoutVars>
      </dgm:prSet>
      <dgm:spPr/>
    </dgm:pt>
    <dgm:pt modelId="{FE5FBF71-36FC-5648-A838-9509F718C739}" type="pres">
      <dgm:prSet presAssocID="{7A0E1677-44DD-1849-8F8C-BF8B8ED418CC}" presName="ChildText2" presStyleLbl="revTx" presStyleIdx="0" presStyleCnt="0">
        <dgm:presLayoutVars>
          <dgm:chMax val="0"/>
          <dgm:chPref val="0"/>
          <dgm:bulletEnabled val="1"/>
        </dgm:presLayoutVars>
      </dgm:prSet>
      <dgm:spPr/>
    </dgm:pt>
    <dgm:pt modelId="{1829E4EC-40E0-3A41-85DE-610D12BFDCCD}" type="pres">
      <dgm:prSet presAssocID="{7A0E1677-44DD-1849-8F8C-BF8B8ED418CC}" presName="ParentText1" presStyleLbl="revTx" presStyleIdx="0" presStyleCnt="0">
        <dgm:presLayoutVars>
          <dgm:chMax val="1"/>
          <dgm:chPref val="1"/>
        </dgm:presLayoutVars>
      </dgm:prSet>
      <dgm:spPr/>
    </dgm:pt>
    <dgm:pt modelId="{2EDEE390-7D53-2741-8EFE-AA596D8F7771}" type="pres">
      <dgm:prSet presAssocID="{7A0E1677-44DD-1849-8F8C-BF8B8ED418CC}" presName="ParentShape1" presStyleLbl="alignImgPlace1" presStyleIdx="0" presStyleCnt="2" custLinFactNeighborX="0" custLinFactNeighborY="9540">
        <dgm:presLayoutVars/>
      </dgm:prSet>
      <dgm:spPr/>
    </dgm:pt>
    <dgm:pt modelId="{5AFD52E7-2CC4-4B43-B6EE-3C38D68CD877}" type="pres">
      <dgm:prSet presAssocID="{7A0E1677-44DD-1849-8F8C-BF8B8ED418CC}" presName="ParentText2" presStyleLbl="revTx" presStyleIdx="0" presStyleCnt="0">
        <dgm:presLayoutVars>
          <dgm:chMax val="1"/>
          <dgm:chPref val="1"/>
        </dgm:presLayoutVars>
      </dgm:prSet>
      <dgm:spPr/>
    </dgm:pt>
    <dgm:pt modelId="{913DED52-9AC2-FA42-BDFD-E028C9716072}" type="pres">
      <dgm:prSet presAssocID="{7A0E1677-44DD-1849-8F8C-BF8B8ED418CC}" presName="ParentShape2" presStyleLbl="alignImgPlace1" presStyleIdx="1" presStyleCnt="2" custLinFactNeighborX="11982" custLinFactNeighborY="-15277">
        <dgm:presLayoutVars/>
      </dgm:prSet>
      <dgm:spPr/>
    </dgm:pt>
  </dgm:ptLst>
  <dgm:cxnLst>
    <dgm:cxn modelId="{B6454C07-AB3D-2C4F-A52C-0C7AE84E7ECD}" srcId="{22A7AD04-6BF0-5241-B180-2A8488C6C7CC}" destId="{B2510732-FCEA-1E46-BDA7-7E354709FD7F}" srcOrd="0" destOrd="0" parTransId="{03AD97D5-CEEA-D44E-B382-B67E0646D87B}" sibTransId="{5CDF5952-712C-0944-A5C5-B97965005A7D}"/>
    <dgm:cxn modelId="{2935E207-74E0-6F49-BC1A-B3871121021C}" type="presOf" srcId="{ADD97650-DEA1-504E-A39A-DBBF570BB67F}" destId="{2EDEE390-7D53-2741-8EFE-AA596D8F7771}" srcOrd="1" destOrd="0" presId="urn:microsoft.com/office/officeart/2009/3/layout/OpposingIdeas"/>
    <dgm:cxn modelId="{F4157615-8368-D14E-A495-06711C45B67F}" type="presOf" srcId="{22A7AD04-6BF0-5241-B180-2A8488C6C7CC}" destId="{913DED52-9AC2-FA42-BDFD-E028C9716072}" srcOrd="1" destOrd="0" presId="urn:microsoft.com/office/officeart/2009/3/layout/OpposingIdeas"/>
    <dgm:cxn modelId="{A289F320-4E2B-B54E-93CB-2987927B9432}" srcId="{7A0E1677-44DD-1849-8F8C-BF8B8ED418CC}" destId="{ADD97650-DEA1-504E-A39A-DBBF570BB67F}" srcOrd="0" destOrd="0" parTransId="{9065EFDB-52D9-1943-85AE-5F11F13D13C8}" sibTransId="{2996528B-922F-C043-BFA1-2895CF0DA74C}"/>
    <dgm:cxn modelId="{E73CB860-6DFE-0B41-82EB-52550F5A16A1}" type="presOf" srcId="{B2510732-FCEA-1E46-BDA7-7E354709FD7F}" destId="{FE5FBF71-36FC-5648-A838-9509F718C739}" srcOrd="0" destOrd="0" presId="urn:microsoft.com/office/officeart/2009/3/layout/OpposingIdeas"/>
    <dgm:cxn modelId="{318D1E66-356C-D74C-876A-AE6943DB5943}" srcId="{ADD97650-DEA1-504E-A39A-DBBF570BB67F}" destId="{568CE9CB-206B-384A-8E66-123CD8DA2C77}" srcOrd="0" destOrd="0" parTransId="{60C1F370-3B90-CC49-8D85-5038C2C2B07A}" sibTransId="{B9DC1474-1A8C-C849-A4B1-3E9876A71477}"/>
    <dgm:cxn modelId="{4D10CE6A-F4BF-464F-ABBC-0FE0817EADAA}" type="presOf" srcId="{7A0E1677-44DD-1849-8F8C-BF8B8ED418CC}" destId="{B905783C-B417-AD44-BDC9-520069059AAF}" srcOrd="0" destOrd="0" presId="urn:microsoft.com/office/officeart/2009/3/layout/OpposingIdeas"/>
    <dgm:cxn modelId="{4D1BD0B8-EC94-F84C-9003-FEA48ED523A8}" type="presOf" srcId="{ADD97650-DEA1-504E-A39A-DBBF570BB67F}" destId="{1829E4EC-40E0-3A41-85DE-610D12BFDCCD}" srcOrd="0" destOrd="0" presId="urn:microsoft.com/office/officeart/2009/3/layout/OpposingIdeas"/>
    <dgm:cxn modelId="{F405E9D1-C86D-6449-9575-CFB6C8CAACF1}" type="presOf" srcId="{568CE9CB-206B-384A-8E66-123CD8DA2C77}" destId="{060BB63B-969D-9241-ABB7-3307FDA05387}" srcOrd="0" destOrd="0" presId="urn:microsoft.com/office/officeart/2009/3/layout/OpposingIdeas"/>
    <dgm:cxn modelId="{B40036D6-E087-874E-B0FD-E953901A9503}" srcId="{7A0E1677-44DD-1849-8F8C-BF8B8ED418CC}" destId="{22A7AD04-6BF0-5241-B180-2A8488C6C7CC}" srcOrd="1" destOrd="0" parTransId="{D8DA10F5-C651-D64B-9788-E5FD283CFD03}" sibTransId="{EE92285F-0A3A-5F47-B4FC-748A3D0F1154}"/>
    <dgm:cxn modelId="{59664AFA-2715-DF43-BA43-2FA980084946}" type="presOf" srcId="{22A7AD04-6BF0-5241-B180-2A8488C6C7CC}" destId="{5AFD52E7-2CC4-4B43-B6EE-3C38D68CD877}" srcOrd="0" destOrd="0" presId="urn:microsoft.com/office/officeart/2009/3/layout/OpposingIdeas"/>
    <dgm:cxn modelId="{50C1E594-144D-7F4F-9602-B41C0553889B}" type="presParOf" srcId="{B905783C-B417-AD44-BDC9-520069059AAF}" destId="{18A447D0-4E32-9A45-8BFB-78E53196294E}" srcOrd="0" destOrd="0" presId="urn:microsoft.com/office/officeart/2009/3/layout/OpposingIdeas"/>
    <dgm:cxn modelId="{9FD049A9-5BFE-B248-8489-20A453DC2908}" type="presParOf" srcId="{B905783C-B417-AD44-BDC9-520069059AAF}" destId="{C53D153B-7EBD-A349-84E8-C088C5D7B52E}" srcOrd="1" destOrd="0" presId="urn:microsoft.com/office/officeart/2009/3/layout/OpposingIdeas"/>
    <dgm:cxn modelId="{117E1D92-1802-D746-B10B-7B5EC3FDCCA0}" type="presParOf" srcId="{B905783C-B417-AD44-BDC9-520069059AAF}" destId="{060BB63B-969D-9241-ABB7-3307FDA05387}" srcOrd="2" destOrd="0" presId="urn:microsoft.com/office/officeart/2009/3/layout/OpposingIdeas"/>
    <dgm:cxn modelId="{FB264A17-BEE0-F647-B29E-A7CD47136441}" type="presParOf" srcId="{B905783C-B417-AD44-BDC9-520069059AAF}" destId="{FE5FBF71-36FC-5648-A838-9509F718C739}" srcOrd="3" destOrd="0" presId="urn:microsoft.com/office/officeart/2009/3/layout/OpposingIdeas"/>
    <dgm:cxn modelId="{9CB7C5A7-2E0A-984D-AA10-C325151E7770}" type="presParOf" srcId="{B905783C-B417-AD44-BDC9-520069059AAF}" destId="{1829E4EC-40E0-3A41-85DE-610D12BFDCCD}" srcOrd="4" destOrd="0" presId="urn:microsoft.com/office/officeart/2009/3/layout/OpposingIdeas"/>
    <dgm:cxn modelId="{1ABE9332-1CCD-5741-B192-8A46AB7CB72D}" type="presParOf" srcId="{B905783C-B417-AD44-BDC9-520069059AAF}" destId="{2EDEE390-7D53-2741-8EFE-AA596D8F7771}" srcOrd="5" destOrd="0" presId="urn:microsoft.com/office/officeart/2009/3/layout/OpposingIdeas"/>
    <dgm:cxn modelId="{DA0FD60F-8A97-F84D-BAD9-86C1C4E9F1EC}" type="presParOf" srcId="{B905783C-B417-AD44-BDC9-520069059AAF}" destId="{5AFD52E7-2CC4-4B43-B6EE-3C38D68CD877}" srcOrd="6" destOrd="0" presId="urn:microsoft.com/office/officeart/2009/3/layout/OpposingIdeas"/>
    <dgm:cxn modelId="{D647D3B2-4DA0-9542-A56B-806CD10BE836}" type="presParOf" srcId="{B905783C-B417-AD44-BDC9-520069059AAF}" destId="{913DED52-9AC2-FA42-BDFD-E028C9716072}"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DB6C6-12D0-3D4F-8E62-0165221BE08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3B1D86F4-0907-324B-ADD2-C9C0707384F9}">
      <dgm:prSet phldrT="[Text]"/>
      <dgm:spPr>
        <a:solidFill>
          <a:srgbClr val="FF0000"/>
        </a:solidFill>
        <a:ln>
          <a:noFill/>
        </a:ln>
      </dgm:spPr>
      <dgm:t>
        <a:bodyPr/>
        <a:lstStyle/>
        <a:p>
          <a:r>
            <a:rPr lang="en-US" dirty="0"/>
            <a:t>Not This</a:t>
          </a:r>
        </a:p>
      </dgm:t>
    </dgm:pt>
    <dgm:pt modelId="{F19C9F7F-3376-6D40-8944-F0A05B750555}" type="parTrans" cxnId="{EB208EF5-7DE1-4D40-9090-B3263F9C62E5}">
      <dgm:prSet/>
      <dgm:spPr/>
      <dgm:t>
        <a:bodyPr/>
        <a:lstStyle/>
        <a:p>
          <a:endParaRPr lang="en-US"/>
        </a:p>
      </dgm:t>
    </dgm:pt>
    <dgm:pt modelId="{7AEA472C-27E5-D545-8468-8F5398AAAF43}" type="sibTrans" cxnId="{EB208EF5-7DE1-4D40-9090-B3263F9C62E5}">
      <dgm:prSet/>
      <dgm:spPr/>
      <dgm:t>
        <a:bodyPr/>
        <a:lstStyle/>
        <a:p>
          <a:endParaRPr lang="en-US"/>
        </a:p>
      </dgm:t>
    </dgm:pt>
    <dgm:pt modelId="{87006DB1-6091-314A-8262-06C3ED18DCE0}">
      <dgm:prSet phldrT="[Text]" custT="1"/>
      <dgm:spPr/>
      <dgm:t>
        <a:bodyPr/>
        <a:lstStyle/>
        <a:p>
          <a:r>
            <a:rPr lang="en-US" sz="2400" dirty="0"/>
            <a:t>What was the rule? Who broke the rule?</a:t>
          </a:r>
        </a:p>
      </dgm:t>
    </dgm:pt>
    <dgm:pt modelId="{97B9C3A1-E389-F041-8741-FEB1B2D69531}" type="parTrans" cxnId="{28A016C4-21D1-544B-A7E8-397AE4A8B86D}">
      <dgm:prSet/>
      <dgm:spPr/>
      <dgm:t>
        <a:bodyPr/>
        <a:lstStyle/>
        <a:p>
          <a:endParaRPr lang="en-US"/>
        </a:p>
      </dgm:t>
    </dgm:pt>
    <dgm:pt modelId="{5D76D12B-CFBB-6A49-9D3B-4AA4D71A1CBB}" type="sibTrans" cxnId="{28A016C4-21D1-544B-A7E8-397AE4A8B86D}">
      <dgm:prSet/>
      <dgm:spPr/>
      <dgm:t>
        <a:bodyPr/>
        <a:lstStyle/>
        <a:p>
          <a:endParaRPr lang="en-US"/>
        </a:p>
      </dgm:t>
    </dgm:pt>
    <dgm:pt modelId="{8AB52B7B-2130-9148-9DEB-9156FA70C767}">
      <dgm:prSet phldrT="[Text]" custT="1"/>
      <dgm:spPr/>
      <dgm:t>
        <a:bodyPr/>
        <a:lstStyle/>
        <a:p>
          <a:r>
            <a:rPr lang="en-US" sz="2400" dirty="0"/>
            <a:t>According to the rules what should be your punishment</a:t>
          </a:r>
        </a:p>
      </dgm:t>
    </dgm:pt>
    <dgm:pt modelId="{2CB56A64-7BF2-6443-A0CC-6C2A0FF7A982}" type="parTrans" cxnId="{E423BDDA-A0DD-D04E-9093-BB5B58FF11D2}">
      <dgm:prSet/>
      <dgm:spPr/>
      <dgm:t>
        <a:bodyPr/>
        <a:lstStyle/>
        <a:p>
          <a:endParaRPr lang="en-US"/>
        </a:p>
      </dgm:t>
    </dgm:pt>
    <dgm:pt modelId="{52A455D6-510E-3049-B706-B95D2099B0A4}" type="sibTrans" cxnId="{E423BDDA-A0DD-D04E-9093-BB5B58FF11D2}">
      <dgm:prSet/>
      <dgm:spPr/>
      <dgm:t>
        <a:bodyPr/>
        <a:lstStyle/>
        <a:p>
          <a:endParaRPr lang="en-US"/>
        </a:p>
      </dgm:t>
    </dgm:pt>
    <dgm:pt modelId="{F5A188C1-43F3-7445-9FB1-2A2B9B3174EF}">
      <dgm:prSet phldrT="[Text]"/>
      <dgm:spPr>
        <a:solidFill>
          <a:srgbClr val="00B050"/>
        </a:solidFill>
        <a:ln>
          <a:noFill/>
        </a:ln>
      </dgm:spPr>
      <dgm:t>
        <a:bodyPr/>
        <a:lstStyle/>
        <a:p>
          <a:r>
            <a:rPr lang="en-US" dirty="0"/>
            <a:t>But This</a:t>
          </a:r>
        </a:p>
      </dgm:t>
    </dgm:pt>
    <dgm:pt modelId="{B8E2EB2B-9B82-4748-BE57-24A590A29ABF}" type="parTrans" cxnId="{E83648C1-5327-194A-88F5-FE3A16F8B62D}">
      <dgm:prSet/>
      <dgm:spPr/>
      <dgm:t>
        <a:bodyPr/>
        <a:lstStyle/>
        <a:p>
          <a:endParaRPr lang="en-US"/>
        </a:p>
      </dgm:t>
    </dgm:pt>
    <dgm:pt modelId="{CF53E8A9-83D5-8347-9649-1BDD4B3CD6D2}" type="sibTrans" cxnId="{E83648C1-5327-194A-88F5-FE3A16F8B62D}">
      <dgm:prSet/>
      <dgm:spPr/>
      <dgm:t>
        <a:bodyPr/>
        <a:lstStyle/>
        <a:p>
          <a:endParaRPr lang="en-US"/>
        </a:p>
      </dgm:t>
    </dgm:pt>
    <dgm:pt modelId="{985A6FE6-DB15-C047-96D9-DCD76694A4A3}">
      <dgm:prSet phldrT="[Text]" custT="1"/>
      <dgm:spPr/>
      <dgm:t>
        <a:bodyPr/>
        <a:lstStyle/>
        <a:p>
          <a:r>
            <a:rPr lang="en-US" sz="2400" dirty="0"/>
            <a:t>What was the harm and who was affected?</a:t>
          </a:r>
        </a:p>
      </dgm:t>
    </dgm:pt>
    <dgm:pt modelId="{5772CEA2-0724-D94C-9623-1755C4B84666}" type="parTrans" cxnId="{47A6592B-3F2A-3A43-97CD-A3FB46F47032}">
      <dgm:prSet/>
      <dgm:spPr/>
      <dgm:t>
        <a:bodyPr/>
        <a:lstStyle/>
        <a:p>
          <a:endParaRPr lang="en-US"/>
        </a:p>
      </dgm:t>
    </dgm:pt>
    <dgm:pt modelId="{4FCA05EF-A967-8C41-A866-CFF1043F2ABF}" type="sibTrans" cxnId="{47A6592B-3F2A-3A43-97CD-A3FB46F47032}">
      <dgm:prSet/>
      <dgm:spPr/>
      <dgm:t>
        <a:bodyPr/>
        <a:lstStyle/>
        <a:p>
          <a:endParaRPr lang="en-US"/>
        </a:p>
      </dgm:t>
    </dgm:pt>
    <dgm:pt modelId="{C87870BB-EA99-434F-9DA0-4D7D1C12EAC4}">
      <dgm:prSet phldrT="[Text]" custT="1"/>
      <dgm:spPr/>
      <dgm:t>
        <a:bodyPr/>
        <a:lstStyle/>
        <a:p>
          <a:r>
            <a:rPr lang="en-US" sz="2400" dirty="0"/>
            <a:t>How do we fix this (repair the harm)</a:t>
          </a:r>
        </a:p>
      </dgm:t>
    </dgm:pt>
    <dgm:pt modelId="{F0558875-B435-C348-ABA6-26804AA8F932}" type="parTrans" cxnId="{1CF4F7F1-1B70-7C4F-A4CD-6C394F24A921}">
      <dgm:prSet/>
      <dgm:spPr/>
      <dgm:t>
        <a:bodyPr/>
        <a:lstStyle/>
        <a:p>
          <a:endParaRPr lang="en-US"/>
        </a:p>
      </dgm:t>
    </dgm:pt>
    <dgm:pt modelId="{4C239AF2-FF39-1748-B57E-526E9F1DFE80}" type="sibTrans" cxnId="{1CF4F7F1-1B70-7C4F-A4CD-6C394F24A921}">
      <dgm:prSet/>
      <dgm:spPr/>
      <dgm:t>
        <a:bodyPr/>
        <a:lstStyle/>
        <a:p>
          <a:endParaRPr lang="en-US"/>
        </a:p>
      </dgm:t>
    </dgm:pt>
    <dgm:pt modelId="{CC144088-8BB7-4644-B42D-4898FC8EC688}">
      <dgm:prSet phldrT="[Text]" custT="1"/>
      <dgm:spPr/>
      <dgm:t>
        <a:bodyPr/>
        <a:lstStyle/>
        <a:p>
          <a:r>
            <a:rPr lang="en-US" sz="2400" dirty="0"/>
            <a:t>Administrator discipline decisions</a:t>
          </a:r>
        </a:p>
      </dgm:t>
    </dgm:pt>
    <dgm:pt modelId="{268A099C-3E45-D54E-B548-2C268A08BDD1}" type="parTrans" cxnId="{F5B8475C-2FB9-D841-AE8A-33480C8F1D5C}">
      <dgm:prSet/>
      <dgm:spPr/>
      <dgm:t>
        <a:bodyPr/>
        <a:lstStyle/>
        <a:p>
          <a:endParaRPr lang="en-US"/>
        </a:p>
      </dgm:t>
    </dgm:pt>
    <dgm:pt modelId="{7EAE718E-B729-6C47-B1CD-3C4ABA14198A}" type="sibTrans" cxnId="{F5B8475C-2FB9-D841-AE8A-33480C8F1D5C}">
      <dgm:prSet/>
      <dgm:spPr/>
      <dgm:t>
        <a:bodyPr/>
        <a:lstStyle/>
        <a:p>
          <a:endParaRPr lang="en-US"/>
        </a:p>
      </dgm:t>
    </dgm:pt>
    <dgm:pt modelId="{25135B25-D9DD-7644-A061-E09A1309FBC3}">
      <dgm:prSet phldrT="[Text]" custT="1"/>
      <dgm:spPr/>
      <dgm:t>
        <a:bodyPr/>
        <a:lstStyle/>
        <a:p>
          <a:r>
            <a:rPr lang="en-US" sz="2400" dirty="0"/>
            <a:t>Victim, offender, and community discipline decisions</a:t>
          </a:r>
        </a:p>
      </dgm:t>
    </dgm:pt>
    <dgm:pt modelId="{F959B6F4-EE06-9B48-A193-051150BDF2E0}" type="parTrans" cxnId="{623DBF0B-F6E2-1A48-84E6-2D7ACAD375A9}">
      <dgm:prSet/>
      <dgm:spPr/>
      <dgm:t>
        <a:bodyPr/>
        <a:lstStyle/>
        <a:p>
          <a:endParaRPr lang="en-US"/>
        </a:p>
      </dgm:t>
    </dgm:pt>
    <dgm:pt modelId="{3219D83B-FEE2-A047-A70A-8180B29C509A}" type="sibTrans" cxnId="{623DBF0B-F6E2-1A48-84E6-2D7ACAD375A9}">
      <dgm:prSet/>
      <dgm:spPr/>
      <dgm:t>
        <a:bodyPr/>
        <a:lstStyle/>
        <a:p>
          <a:endParaRPr lang="en-US"/>
        </a:p>
      </dgm:t>
    </dgm:pt>
    <dgm:pt modelId="{056C05C5-88E3-D648-80DB-AA38F89D4EF9}" type="pres">
      <dgm:prSet presAssocID="{923DB6C6-12D0-3D4F-8E62-0165221BE080}" presName="Name0" presStyleCnt="0">
        <dgm:presLayoutVars>
          <dgm:dir/>
          <dgm:animLvl val="lvl"/>
          <dgm:resizeHandles val="exact"/>
        </dgm:presLayoutVars>
      </dgm:prSet>
      <dgm:spPr/>
    </dgm:pt>
    <dgm:pt modelId="{C1FF35A4-EEE7-944D-9AF2-F678577AA44D}" type="pres">
      <dgm:prSet presAssocID="{3B1D86F4-0907-324B-ADD2-C9C0707384F9}" presName="composite" presStyleCnt="0"/>
      <dgm:spPr/>
    </dgm:pt>
    <dgm:pt modelId="{CF330A61-F9B3-3547-95E0-C04382E60E0B}" type="pres">
      <dgm:prSet presAssocID="{3B1D86F4-0907-324B-ADD2-C9C0707384F9}" presName="parTx" presStyleLbl="alignNode1" presStyleIdx="0" presStyleCnt="2" custScaleY="100000">
        <dgm:presLayoutVars>
          <dgm:chMax val="0"/>
          <dgm:chPref val="0"/>
          <dgm:bulletEnabled val="1"/>
        </dgm:presLayoutVars>
      </dgm:prSet>
      <dgm:spPr/>
    </dgm:pt>
    <dgm:pt modelId="{BB86738D-547E-BD48-8E4F-B1F547B667C8}" type="pres">
      <dgm:prSet presAssocID="{3B1D86F4-0907-324B-ADD2-C9C0707384F9}" presName="desTx" presStyleLbl="alignAccFollowNode1" presStyleIdx="0" presStyleCnt="2">
        <dgm:presLayoutVars>
          <dgm:bulletEnabled val="1"/>
        </dgm:presLayoutVars>
      </dgm:prSet>
      <dgm:spPr/>
    </dgm:pt>
    <dgm:pt modelId="{C4313FCE-9675-2A45-8726-044E982BA3CF}" type="pres">
      <dgm:prSet presAssocID="{7AEA472C-27E5-D545-8468-8F5398AAAF43}" presName="space" presStyleCnt="0"/>
      <dgm:spPr/>
    </dgm:pt>
    <dgm:pt modelId="{F1A56161-500A-4843-AB3D-3960115CB5D6}" type="pres">
      <dgm:prSet presAssocID="{F5A188C1-43F3-7445-9FB1-2A2B9B3174EF}" presName="composite" presStyleCnt="0"/>
      <dgm:spPr/>
    </dgm:pt>
    <dgm:pt modelId="{BCC0002D-FAA0-1F41-9DF6-F8A0120D42A1}" type="pres">
      <dgm:prSet presAssocID="{F5A188C1-43F3-7445-9FB1-2A2B9B3174EF}" presName="parTx" presStyleLbl="alignNode1" presStyleIdx="1" presStyleCnt="2">
        <dgm:presLayoutVars>
          <dgm:chMax val="0"/>
          <dgm:chPref val="0"/>
          <dgm:bulletEnabled val="1"/>
        </dgm:presLayoutVars>
      </dgm:prSet>
      <dgm:spPr/>
    </dgm:pt>
    <dgm:pt modelId="{9BC13747-4BAD-7C46-8DF9-BAE508FDAE63}" type="pres">
      <dgm:prSet presAssocID="{F5A188C1-43F3-7445-9FB1-2A2B9B3174EF}" presName="desTx" presStyleLbl="alignAccFollowNode1" presStyleIdx="1" presStyleCnt="2">
        <dgm:presLayoutVars>
          <dgm:bulletEnabled val="1"/>
        </dgm:presLayoutVars>
      </dgm:prSet>
      <dgm:spPr/>
    </dgm:pt>
  </dgm:ptLst>
  <dgm:cxnLst>
    <dgm:cxn modelId="{623DBF0B-F6E2-1A48-84E6-2D7ACAD375A9}" srcId="{F5A188C1-43F3-7445-9FB1-2A2B9B3174EF}" destId="{25135B25-D9DD-7644-A061-E09A1309FBC3}" srcOrd="2" destOrd="0" parTransId="{F959B6F4-EE06-9B48-A193-051150BDF2E0}" sibTransId="{3219D83B-FEE2-A047-A70A-8180B29C509A}"/>
    <dgm:cxn modelId="{AD46C925-8808-9541-8811-55A6D41023BA}" type="presOf" srcId="{8AB52B7B-2130-9148-9DEB-9156FA70C767}" destId="{BB86738D-547E-BD48-8E4F-B1F547B667C8}" srcOrd="0" destOrd="1" presId="urn:microsoft.com/office/officeart/2005/8/layout/hList1"/>
    <dgm:cxn modelId="{47A6592B-3F2A-3A43-97CD-A3FB46F47032}" srcId="{F5A188C1-43F3-7445-9FB1-2A2B9B3174EF}" destId="{985A6FE6-DB15-C047-96D9-DCD76694A4A3}" srcOrd="0" destOrd="0" parTransId="{5772CEA2-0724-D94C-9623-1755C4B84666}" sibTransId="{4FCA05EF-A967-8C41-A866-CFF1043F2ABF}"/>
    <dgm:cxn modelId="{F5B8475C-2FB9-D841-AE8A-33480C8F1D5C}" srcId="{3B1D86F4-0907-324B-ADD2-C9C0707384F9}" destId="{CC144088-8BB7-4644-B42D-4898FC8EC688}" srcOrd="2" destOrd="0" parTransId="{268A099C-3E45-D54E-B548-2C268A08BDD1}" sibTransId="{7EAE718E-B729-6C47-B1CD-3C4ABA14198A}"/>
    <dgm:cxn modelId="{68098462-C1FA-FE43-A5B5-24CCC73E8364}" type="presOf" srcId="{3B1D86F4-0907-324B-ADD2-C9C0707384F9}" destId="{CF330A61-F9B3-3547-95E0-C04382E60E0B}" srcOrd="0" destOrd="0" presId="urn:microsoft.com/office/officeart/2005/8/layout/hList1"/>
    <dgm:cxn modelId="{600DE167-FC57-424D-A8E6-695DB4A7680D}" type="presOf" srcId="{985A6FE6-DB15-C047-96D9-DCD76694A4A3}" destId="{9BC13747-4BAD-7C46-8DF9-BAE508FDAE63}" srcOrd="0" destOrd="0" presId="urn:microsoft.com/office/officeart/2005/8/layout/hList1"/>
    <dgm:cxn modelId="{C65C8393-2E5E-8B45-9345-709201D89EBE}" type="presOf" srcId="{87006DB1-6091-314A-8262-06C3ED18DCE0}" destId="{BB86738D-547E-BD48-8E4F-B1F547B667C8}" srcOrd="0" destOrd="0" presId="urn:microsoft.com/office/officeart/2005/8/layout/hList1"/>
    <dgm:cxn modelId="{0533A699-D0D8-E744-89AA-528A5321EED0}" type="presOf" srcId="{25135B25-D9DD-7644-A061-E09A1309FBC3}" destId="{9BC13747-4BAD-7C46-8DF9-BAE508FDAE63}" srcOrd="0" destOrd="2" presId="urn:microsoft.com/office/officeart/2005/8/layout/hList1"/>
    <dgm:cxn modelId="{4700739D-8CFA-6E42-96BD-F923FB94DB63}" type="presOf" srcId="{F5A188C1-43F3-7445-9FB1-2A2B9B3174EF}" destId="{BCC0002D-FAA0-1F41-9DF6-F8A0120D42A1}" srcOrd="0" destOrd="0" presId="urn:microsoft.com/office/officeart/2005/8/layout/hList1"/>
    <dgm:cxn modelId="{6A88F7AD-7D0A-8B40-AC05-B2D130526A18}" type="presOf" srcId="{CC144088-8BB7-4644-B42D-4898FC8EC688}" destId="{BB86738D-547E-BD48-8E4F-B1F547B667C8}" srcOrd="0" destOrd="2" presId="urn:microsoft.com/office/officeart/2005/8/layout/hList1"/>
    <dgm:cxn modelId="{E83648C1-5327-194A-88F5-FE3A16F8B62D}" srcId="{923DB6C6-12D0-3D4F-8E62-0165221BE080}" destId="{F5A188C1-43F3-7445-9FB1-2A2B9B3174EF}" srcOrd="1" destOrd="0" parTransId="{B8E2EB2B-9B82-4748-BE57-24A590A29ABF}" sibTransId="{CF53E8A9-83D5-8347-9649-1BDD4B3CD6D2}"/>
    <dgm:cxn modelId="{592BEEC3-190F-374A-BA85-DAA17FC40D5E}" type="presOf" srcId="{923DB6C6-12D0-3D4F-8E62-0165221BE080}" destId="{056C05C5-88E3-D648-80DB-AA38F89D4EF9}" srcOrd="0" destOrd="0" presId="urn:microsoft.com/office/officeart/2005/8/layout/hList1"/>
    <dgm:cxn modelId="{28A016C4-21D1-544B-A7E8-397AE4A8B86D}" srcId="{3B1D86F4-0907-324B-ADD2-C9C0707384F9}" destId="{87006DB1-6091-314A-8262-06C3ED18DCE0}" srcOrd="0" destOrd="0" parTransId="{97B9C3A1-E389-F041-8741-FEB1B2D69531}" sibTransId="{5D76D12B-CFBB-6A49-9D3B-4AA4D71A1CBB}"/>
    <dgm:cxn modelId="{E3156AD4-3403-0C4B-B44E-B3D23A9E8842}" type="presOf" srcId="{C87870BB-EA99-434F-9DA0-4D7D1C12EAC4}" destId="{9BC13747-4BAD-7C46-8DF9-BAE508FDAE63}" srcOrd="0" destOrd="1" presId="urn:microsoft.com/office/officeart/2005/8/layout/hList1"/>
    <dgm:cxn modelId="{E423BDDA-A0DD-D04E-9093-BB5B58FF11D2}" srcId="{3B1D86F4-0907-324B-ADD2-C9C0707384F9}" destId="{8AB52B7B-2130-9148-9DEB-9156FA70C767}" srcOrd="1" destOrd="0" parTransId="{2CB56A64-7BF2-6443-A0CC-6C2A0FF7A982}" sibTransId="{52A455D6-510E-3049-B706-B95D2099B0A4}"/>
    <dgm:cxn modelId="{1CF4F7F1-1B70-7C4F-A4CD-6C394F24A921}" srcId="{F5A188C1-43F3-7445-9FB1-2A2B9B3174EF}" destId="{C87870BB-EA99-434F-9DA0-4D7D1C12EAC4}" srcOrd="1" destOrd="0" parTransId="{F0558875-B435-C348-ABA6-26804AA8F932}" sibTransId="{4C239AF2-FF39-1748-B57E-526E9F1DFE80}"/>
    <dgm:cxn modelId="{EB208EF5-7DE1-4D40-9090-B3263F9C62E5}" srcId="{923DB6C6-12D0-3D4F-8E62-0165221BE080}" destId="{3B1D86F4-0907-324B-ADD2-C9C0707384F9}" srcOrd="0" destOrd="0" parTransId="{F19C9F7F-3376-6D40-8944-F0A05B750555}" sibTransId="{7AEA472C-27E5-D545-8468-8F5398AAAF43}"/>
    <dgm:cxn modelId="{5108A9EF-BC06-9843-B0C7-9FA83D4D142D}" type="presParOf" srcId="{056C05C5-88E3-D648-80DB-AA38F89D4EF9}" destId="{C1FF35A4-EEE7-944D-9AF2-F678577AA44D}" srcOrd="0" destOrd="0" presId="urn:microsoft.com/office/officeart/2005/8/layout/hList1"/>
    <dgm:cxn modelId="{1AB00997-16AB-914B-A5EC-780929793963}" type="presParOf" srcId="{C1FF35A4-EEE7-944D-9AF2-F678577AA44D}" destId="{CF330A61-F9B3-3547-95E0-C04382E60E0B}" srcOrd="0" destOrd="0" presId="urn:microsoft.com/office/officeart/2005/8/layout/hList1"/>
    <dgm:cxn modelId="{C963BDF1-0A58-7442-B644-A3E0F11D89BF}" type="presParOf" srcId="{C1FF35A4-EEE7-944D-9AF2-F678577AA44D}" destId="{BB86738D-547E-BD48-8E4F-B1F547B667C8}" srcOrd="1" destOrd="0" presId="urn:microsoft.com/office/officeart/2005/8/layout/hList1"/>
    <dgm:cxn modelId="{50D0D768-6DFE-8442-A0E7-58AAD7728812}" type="presParOf" srcId="{056C05C5-88E3-D648-80DB-AA38F89D4EF9}" destId="{C4313FCE-9675-2A45-8726-044E982BA3CF}" srcOrd="1" destOrd="0" presId="urn:microsoft.com/office/officeart/2005/8/layout/hList1"/>
    <dgm:cxn modelId="{5D31766E-F216-5A4A-A684-A2D14564E6D2}" type="presParOf" srcId="{056C05C5-88E3-D648-80DB-AA38F89D4EF9}" destId="{F1A56161-500A-4843-AB3D-3960115CB5D6}" srcOrd="2" destOrd="0" presId="urn:microsoft.com/office/officeart/2005/8/layout/hList1"/>
    <dgm:cxn modelId="{7AAC4370-82E5-9246-B503-F34ADAA1C2D9}" type="presParOf" srcId="{F1A56161-500A-4843-AB3D-3960115CB5D6}" destId="{BCC0002D-FAA0-1F41-9DF6-F8A0120D42A1}" srcOrd="0" destOrd="0" presId="urn:microsoft.com/office/officeart/2005/8/layout/hList1"/>
    <dgm:cxn modelId="{A9B89C01-F3FE-E04E-B726-1725D82AF344}" type="presParOf" srcId="{F1A56161-500A-4843-AB3D-3960115CB5D6}" destId="{9BC13747-4BAD-7C46-8DF9-BAE508FDAE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A418BC-74DE-4A4A-BA03-2ED637CC860B}"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48B80868-7877-5445-9EDC-18001599BC69}">
      <dgm:prSet phldrT="[Text]"/>
      <dgm:spPr/>
      <dgm:t>
        <a:bodyPr/>
        <a:lstStyle/>
        <a:p>
          <a:r>
            <a:rPr lang="en-US" dirty="0"/>
            <a:t>Peer mediation</a:t>
          </a:r>
        </a:p>
      </dgm:t>
    </dgm:pt>
    <dgm:pt modelId="{FD5CB3C8-AF15-064A-AA12-55CD0AB55CBA}" type="parTrans" cxnId="{2854B45F-D730-E44C-B79E-2958153887AD}">
      <dgm:prSet/>
      <dgm:spPr/>
      <dgm:t>
        <a:bodyPr/>
        <a:lstStyle/>
        <a:p>
          <a:endParaRPr lang="en-US"/>
        </a:p>
      </dgm:t>
    </dgm:pt>
    <dgm:pt modelId="{3E96DE73-C6A0-7344-B77D-ECEED2B476DA}" type="sibTrans" cxnId="{2854B45F-D730-E44C-B79E-2958153887AD}">
      <dgm:prSet custT="1"/>
      <dgm:spPr/>
      <dgm:t>
        <a:bodyPr/>
        <a:lstStyle/>
        <a:p>
          <a:r>
            <a:rPr lang="en-US" sz="1800" dirty="0"/>
            <a:t>Victim-offender mediation</a:t>
          </a:r>
        </a:p>
      </dgm:t>
    </dgm:pt>
    <dgm:pt modelId="{AED79767-9C9C-F849-B50A-D10E87BE8DDE}">
      <dgm:prSet phldrT="[Text]"/>
      <dgm:spPr/>
      <dgm:t>
        <a:bodyPr/>
        <a:lstStyle/>
        <a:p>
          <a:r>
            <a:rPr lang="en-US" dirty="0"/>
            <a:t>Mediation Circles</a:t>
          </a:r>
        </a:p>
      </dgm:t>
    </dgm:pt>
    <dgm:pt modelId="{9CF5CFFE-97DC-E344-B0B3-B6432D715939}" type="parTrans" cxnId="{DEE1E26B-DA09-E740-A65D-DC2053CC6629}">
      <dgm:prSet/>
      <dgm:spPr/>
      <dgm:t>
        <a:bodyPr/>
        <a:lstStyle/>
        <a:p>
          <a:endParaRPr lang="en-US"/>
        </a:p>
      </dgm:t>
    </dgm:pt>
    <dgm:pt modelId="{73BBAF5B-A778-F34B-B362-77D8200286B7}" type="sibTrans" cxnId="{DEE1E26B-DA09-E740-A65D-DC2053CC6629}">
      <dgm:prSet custT="1"/>
      <dgm:spPr/>
      <dgm:t>
        <a:bodyPr/>
        <a:lstStyle/>
        <a:p>
          <a:r>
            <a:rPr lang="en-US" sz="1800" dirty="0"/>
            <a:t>Peer Courts</a:t>
          </a:r>
        </a:p>
      </dgm:t>
    </dgm:pt>
    <dgm:pt modelId="{586D56A9-DE80-5040-8CB8-45404892BBBF}">
      <dgm:prSet phldrT="[Text]"/>
      <dgm:spPr>
        <a:solidFill>
          <a:schemeClr val="accent2">
            <a:lumMod val="75000"/>
          </a:schemeClr>
        </a:solidFill>
      </dgm:spPr>
      <dgm:t>
        <a:bodyPr/>
        <a:lstStyle/>
        <a:p>
          <a:r>
            <a:rPr lang="en-US" dirty="0"/>
            <a:t>Mediation Programs</a:t>
          </a:r>
        </a:p>
      </dgm:t>
    </dgm:pt>
    <dgm:pt modelId="{A179A788-80E7-3549-82A2-03C357CEF188}" type="parTrans" cxnId="{2B3839CB-90B6-6E45-BBD5-7FED69FC405D}">
      <dgm:prSet/>
      <dgm:spPr/>
      <dgm:t>
        <a:bodyPr/>
        <a:lstStyle/>
        <a:p>
          <a:endParaRPr lang="en-US"/>
        </a:p>
      </dgm:t>
    </dgm:pt>
    <dgm:pt modelId="{E2AA0A84-181B-A345-9671-8BA331F4453F}" type="sibTrans" cxnId="{2B3839CB-90B6-6E45-BBD5-7FED69FC405D}">
      <dgm:prSet/>
      <dgm:spPr>
        <a:solidFill>
          <a:schemeClr val="accent2">
            <a:lumMod val="75000"/>
          </a:schemeClr>
        </a:solidFill>
      </dgm:spPr>
      <dgm:t>
        <a:bodyPr/>
        <a:lstStyle/>
        <a:p>
          <a:r>
            <a:rPr lang="en-US" dirty="0"/>
            <a:t>In-kind restitution</a:t>
          </a:r>
        </a:p>
      </dgm:t>
    </dgm:pt>
    <dgm:pt modelId="{D24F8E4C-2F71-A04D-AED4-EB261D6EED13}" type="pres">
      <dgm:prSet presAssocID="{0FA418BC-74DE-4A4A-BA03-2ED637CC860B}" presName="Name0" presStyleCnt="0">
        <dgm:presLayoutVars>
          <dgm:chMax/>
          <dgm:chPref/>
          <dgm:dir/>
          <dgm:animLvl val="lvl"/>
        </dgm:presLayoutVars>
      </dgm:prSet>
      <dgm:spPr/>
    </dgm:pt>
    <dgm:pt modelId="{22F5F3A9-4328-DC4C-8011-A147EFF83C65}" type="pres">
      <dgm:prSet presAssocID="{48B80868-7877-5445-9EDC-18001599BC69}" presName="composite" presStyleCnt="0"/>
      <dgm:spPr/>
    </dgm:pt>
    <dgm:pt modelId="{7C0741B4-AAD3-7A43-A2D9-BCE53A25E345}" type="pres">
      <dgm:prSet presAssocID="{48B80868-7877-5445-9EDC-18001599BC69}" presName="Parent1" presStyleLbl="node1" presStyleIdx="0" presStyleCnt="6">
        <dgm:presLayoutVars>
          <dgm:chMax val="1"/>
          <dgm:chPref val="1"/>
          <dgm:bulletEnabled val="1"/>
        </dgm:presLayoutVars>
      </dgm:prSet>
      <dgm:spPr/>
    </dgm:pt>
    <dgm:pt modelId="{1714E350-B9D8-3642-BEE1-2CAE34E2BCB4}" type="pres">
      <dgm:prSet presAssocID="{48B80868-7877-5445-9EDC-18001599BC69}" presName="Childtext1" presStyleLbl="revTx" presStyleIdx="0" presStyleCnt="3">
        <dgm:presLayoutVars>
          <dgm:chMax val="0"/>
          <dgm:chPref val="0"/>
          <dgm:bulletEnabled val="1"/>
        </dgm:presLayoutVars>
      </dgm:prSet>
      <dgm:spPr/>
    </dgm:pt>
    <dgm:pt modelId="{72612C8E-A058-9640-B572-A6A48D8A31EE}" type="pres">
      <dgm:prSet presAssocID="{48B80868-7877-5445-9EDC-18001599BC69}" presName="BalanceSpacing" presStyleCnt="0"/>
      <dgm:spPr/>
    </dgm:pt>
    <dgm:pt modelId="{1765D905-3EEF-4C43-A587-DB3D4C88531D}" type="pres">
      <dgm:prSet presAssocID="{48B80868-7877-5445-9EDC-18001599BC69}" presName="BalanceSpacing1" presStyleCnt="0"/>
      <dgm:spPr/>
    </dgm:pt>
    <dgm:pt modelId="{0EA6010B-EE75-1147-B927-819F517683E1}" type="pres">
      <dgm:prSet presAssocID="{3E96DE73-C6A0-7344-B77D-ECEED2B476DA}" presName="Accent1Text" presStyleLbl="node1" presStyleIdx="1" presStyleCnt="6"/>
      <dgm:spPr/>
    </dgm:pt>
    <dgm:pt modelId="{57CC6D79-1775-564A-99BA-4428D87244F9}" type="pres">
      <dgm:prSet presAssocID="{3E96DE73-C6A0-7344-B77D-ECEED2B476DA}" presName="spaceBetweenRectangles" presStyleCnt="0"/>
      <dgm:spPr/>
    </dgm:pt>
    <dgm:pt modelId="{3FFAC499-1C96-5B43-AA20-D68D391244C1}" type="pres">
      <dgm:prSet presAssocID="{AED79767-9C9C-F849-B50A-D10E87BE8DDE}" presName="composite" presStyleCnt="0"/>
      <dgm:spPr/>
    </dgm:pt>
    <dgm:pt modelId="{ACD88819-D332-4445-9433-346319FB618F}" type="pres">
      <dgm:prSet presAssocID="{AED79767-9C9C-F849-B50A-D10E87BE8DDE}" presName="Parent1" presStyleLbl="node1" presStyleIdx="2" presStyleCnt="6">
        <dgm:presLayoutVars>
          <dgm:chMax val="1"/>
          <dgm:chPref val="1"/>
          <dgm:bulletEnabled val="1"/>
        </dgm:presLayoutVars>
      </dgm:prSet>
      <dgm:spPr/>
    </dgm:pt>
    <dgm:pt modelId="{E2E0A7CB-8D03-C741-ACED-71E87F2117B9}" type="pres">
      <dgm:prSet presAssocID="{AED79767-9C9C-F849-B50A-D10E87BE8DDE}" presName="Childtext1" presStyleLbl="revTx" presStyleIdx="1" presStyleCnt="3">
        <dgm:presLayoutVars>
          <dgm:chMax val="0"/>
          <dgm:chPref val="0"/>
          <dgm:bulletEnabled val="1"/>
        </dgm:presLayoutVars>
      </dgm:prSet>
      <dgm:spPr/>
    </dgm:pt>
    <dgm:pt modelId="{F6F9ECF5-B381-EA4D-9983-1EE3DBAC73CD}" type="pres">
      <dgm:prSet presAssocID="{AED79767-9C9C-F849-B50A-D10E87BE8DDE}" presName="BalanceSpacing" presStyleCnt="0"/>
      <dgm:spPr/>
    </dgm:pt>
    <dgm:pt modelId="{3D9AE023-092C-4B4C-8F5A-59F3CDE6C968}" type="pres">
      <dgm:prSet presAssocID="{AED79767-9C9C-F849-B50A-D10E87BE8DDE}" presName="BalanceSpacing1" presStyleCnt="0"/>
      <dgm:spPr/>
    </dgm:pt>
    <dgm:pt modelId="{82697021-A9EA-3849-AF00-6220B33E94C8}" type="pres">
      <dgm:prSet presAssocID="{73BBAF5B-A778-F34B-B362-77D8200286B7}" presName="Accent1Text" presStyleLbl="node1" presStyleIdx="3" presStyleCnt="6"/>
      <dgm:spPr/>
    </dgm:pt>
    <dgm:pt modelId="{1B56DD12-3E0F-B641-BA86-3B7B44757B72}" type="pres">
      <dgm:prSet presAssocID="{73BBAF5B-A778-F34B-B362-77D8200286B7}" presName="spaceBetweenRectangles" presStyleCnt="0"/>
      <dgm:spPr/>
    </dgm:pt>
    <dgm:pt modelId="{AB25DEA9-E921-474F-978E-E93750DE7ECC}" type="pres">
      <dgm:prSet presAssocID="{586D56A9-DE80-5040-8CB8-45404892BBBF}" presName="composite" presStyleCnt="0"/>
      <dgm:spPr/>
    </dgm:pt>
    <dgm:pt modelId="{D81B30E7-169F-C14B-AC57-2B64FCEB0345}" type="pres">
      <dgm:prSet presAssocID="{586D56A9-DE80-5040-8CB8-45404892BBBF}" presName="Parent1" presStyleLbl="node1" presStyleIdx="4" presStyleCnt="6">
        <dgm:presLayoutVars>
          <dgm:chMax val="1"/>
          <dgm:chPref val="1"/>
          <dgm:bulletEnabled val="1"/>
        </dgm:presLayoutVars>
      </dgm:prSet>
      <dgm:spPr/>
    </dgm:pt>
    <dgm:pt modelId="{A1571F02-F20B-604B-A6FC-DFF0A3422494}" type="pres">
      <dgm:prSet presAssocID="{586D56A9-DE80-5040-8CB8-45404892BBBF}" presName="Childtext1" presStyleLbl="revTx" presStyleIdx="2" presStyleCnt="3">
        <dgm:presLayoutVars>
          <dgm:chMax val="0"/>
          <dgm:chPref val="0"/>
          <dgm:bulletEnabled val="1"/>
        </dgm:presLayoutVars>
      </dgm:prSet>
      <dgm:spPr/>
    </dgm:pt>
    <dgm:pt modelId="{20CC1768-90CE-F24D-891A-1E9145247CFB}" type="pres">
      <dgm:prSet presAssocID="{586D56A9-DE80-5040-8CB8-45404892BBBF}" presName="BalanceSpacing" presStyleCnt="0"/>
      <dgm:spPr/>
    </dgm:pt>
    <dgm:pt modelId="{5287D8F7-2870-5D44-AFFF-4B712F00C403}" type="pres">
      <dgm:prSet presAssocID="{586D56A9-DE80-5040-8CB8-45404892BBBF}" presName="BalanceSpacing1" presStyleCnt="0"/>
      <dgm:spPr/>
    </dgm:pt>
    <dgm:pt modelId="{4079B145-9CB3-BB4F-A897-A0213DCB52DF}" type="pres">
      <dgm:prSet presAssocID="{E2AA0A84-181B-A345-9671-8BA331F4453F}" presName="Accent1Text" presStyleLbl="node1" presStyleIdx="5" presStyleCnt="6"/>
      <dgm:spPr/>
    </dgm:pt>
  </dgm:ptLst>
  <dgm:cxnLst>
    <dgm:cxn modelId="{2402F128-6307-1C41-8DCA-9ACAECDC9395}" type="presOf" srcId="{586D56A9-DE80-5040-8CB8-45404892BBBF}" destId="{D81B30E7-169F-C14B-AC57-2B64FCEB0345}" srcOrd="0" destOrd="0" presId="urn:microsoft.com/office/officeart/2008/layout/AlternatingHexagons"/>
    <dgm:cxn modelId="{0C287B55-C11E-6442-9F92-6F9EC8B1AE4F}" type="presOf" srcId="{73BBAF5B-A778-F34B-B362-77D8200286B7}" destId="{82697021-A9EA-3849-AF00-6220B33E94C8}" srcOrd="0" destOrd="0" presId="urn:microsoft.com/office/officeart/2008/layout/AlternatingHexagons"/>
    <dgm:cxn modelId="{B92DDB5D-E2B6-5C43-8670-D848EA797E99}" type="presOf" srcId="{0FA418BC-74DE-4A4A-BA03-2ED637CC860B}" destId="{D24F8E4C-2F71-A04D-AED4-EB261D6EED13}" srcOrd="0" destOrd="0" presId="urn:microsoft.com/office/officeart/2008/layout/AlternatingHexagons"/>
    <dgm:cxn modelId="{2854B45F-D730-E44C-B79E-2958153887AD}" srcId="{0FA418BC-74DE-4A4A-BA03-2ED637CC860B}" destId="{48B80868-7877-5445-9EDC-18001599BC69}" srcOrd="0" destOrd="0" parTransId="{FD5CB3C8-AF15-064A-AA12-55CD0AB55CBA}" sibTransId="{3E96DE73-C6A0-7344-B77D-ECEED2B476DA}"/>
    <dgm:cxn modelId="{36E0076B-1C17-B443-BD1B-F1F727DFB4B5}" type="presOf" srcId="{3E96DE73-C6A0-7344-B77D-ECEED2B476DA}" destId="{0EA6010B-EE75-1147-B927-819F517683E1}" srcOrd="0" destOrd="0" presId="urn:microsoft.com/office/officeart/2008/layout/AlternatingHexagons"/>
    <dgm:cxn modelId="{DEE1E26B-DA09-E740-A65D-DC2053CC6629}" srcId="{0FA418BC-74DE-4A4A-BA03-2ED637CC860B}" destId="{AED79767-9C9C-F849-B50A-D10E87BE8DDE}" srcOrd="1" destOrd="0" parTransId="{9CF5CFFE-97DC-E344-B0B3-B6432D715939}" sibTransId="{73BBAF5B-A778-F34B-B362-77D8200286B7}"/>
    <dgm:cxn modelId="{AF333C89-4F30-2847-896A-62FA9CD8679C}" type="presOf" srcId="{AED79767-9C9C-F849-B50A-D10E87BE8DDE}" destId="{ACD88819-D332-4445-9433-346319FB618F}" srcOrd="0" destOrd="0" presId="urn:microsoft.com/office/officeart/2008/layout/AlternatingHexagons"/>
    <dgm:cxn modelId="{FCAF759C-EC70-AF46-A22A-3F5931FC8BA5}" type="presOf" srcId="{48B80868-7877-5445-9EDC-18001599BC69}" destId="{7C0741B4-AAD3-7A43-A2D9-BCE53A25E345}" srcOrd="0" destOrd="0" presId="urn:microsoft.com/office/officeart/2008/layout/AlternatingHexagons"/>
    <dgm:cxn modelId="{2B3839CB-90B6-6E45-BBD5-7FED69FC405D}" srcId="{0FA418BC-74DE-4A4A-BA03-2ED637CC860B}" destId="{586D56A9-DE80-5040-8CB8-45404892BBBF}" srcOrd="2" destOrd="0" parTransId="{A179A788-80E7-3549-82A2-03C357CEF188}" sibTransId="{E2AA0A84-181B-A345-9671-8BA331F4453F}"/>
    <dgm:cxn modelId="{C08F7CF1-FD95-FB4D-A6EB-8B74C32F74B8}" type="presOf" srcId="{E2AA0A84-181B-A345-9671-8BA331F4453F}" destId="{4079B145-9CB3-BB4F-A897-A0213DCB52DF}" srcOrd="0" destOrd="0" presId="urn:microsoft.com/office/officeart/2008/layout/AlternatingHexagons"/>
    <dgm:cxn modelId="{4F012D7A-B32A-2C4D-BAF7-AA79E51DA1E4}" type="presParOf" srcId="{D24F8E4C-2F71-A04D-AED4-EB261D6EED13}" destId="{22F5F3A9-4328-DC4C-8011-A147EFF83C65}" srcOrd="0" destOrd="0" presId="urn:microsoft.com/office/officeart/2008/layout/AlternatingHexagons"/>
    <dgm:cxn modelId="{5CCBF413-0587-344E-994D-26798AE10E45}" type="presParOf" srcId="{22F5F3A9-4328-DC4C-8011-A147EFF83C65}" destId="{7C0741B4-AAD3-7A43-A2D9-BCE53A25E345}" srcOrd="0" destOrd="0" presId="urn:microsoft.com/office/officeart/2008/layout/AlternatingHexagons"/>
    <dgm:cxn modelId="{CAFD76D8-1E39-6641-89CE-3694B95905E8}" type="presParOf" srcId="{22F5F3A9-4328-DC4C-8011-A147EFF83C65}" destId="{1714E350-B9D8-3642-BEE1-2CAE34E2BCB4}" srcOrd="1" destOrd="0" presId="urn:microsoft.com/office/officeart/2008/layout/AlternatingHexagons"/>
    <dgm:cxn modelId="{D9EFECA8-8A56-C041-8721-F5A96CF864C4}" type="presParOf" srcId="{22F5F3A9-4328-DC4C-8011-A147EFF83C65}" destId="{72612C8E-A058-9640-B572-A6A48D8A31EE}" srcOrd="2" destOrd="0" presId="urn:microsoft.com/office/officeart/2008/layout/AlternatingHexagons"/>
    <dgm:cxn modelId="{A5E2FC93-9FA1-644A-AC81-8B78842AA42B}" type="presParOf" srcId="{22F5F3A9-4328-DC4C-8011-A147EFF83C65}" destId="{1765D905-3EEF-4C43-A587-DB3D4C88531D}" srcOrd="3" destOrd="0" presId="urn:microsoft.com/office/officeart/2008/layout/AlternatingHexagons"/>
    <dgm:cxn modelId="{B58976D4-690D-DD46-9CC5-B89B100E4497}" type="presParOf" srcId="{22F5F3A9-4328-DC4C-8011-A147EFF83C65}" destId="{0EA6010B-EE75-1147-B927-819F517683E1}" srcOrd="4" destOrd="0" presId="urn:microsoft.com/office/officeart/2008/layout/AlternatingHexagons"/>
    <dgm:cxn modelId="{8C63B0E2-CB08-8743-9C8C-65CD315D61AB}" type="presParOf" srcId="{D24F8E4C-2F71-A04D-AED4-EB261D6EED13}" destId="{57CC6D79-1775-564A-99BA-4428D87244F9}" srcOrd="1" destOrd="0" presId="urn:microsoft.com/office/officeart/2008/layout/AlternatingHexagons"/>
    <dgm:cxn modelId="{417D2F5D-68B1-E44B-8721-C419BB92D887}" type="presParOf" srcId="{D24F8E4C-2F71-A04D-AED4-EB261D6EED13}" destId="{3FFAC499-1C96-5B43-AA20-D68D391244C1}" srcOrd="2" destOrd="0" presId="urn:microsoft.com/office/officeart/2008/layout/AlternatingHexagons"/>
    <dgm:cxn modelId="{AF6051B9-B8B2-7D4B-B6F0-0FC7DC327BD1}" type="presParOf" srcId="{3FFAC499-1C96-5B43-AA20-D68D391244C1}" destId="{ACD88819-D332-4445-9433-346319FB618F}" srcOrd="0" destOrd="0" presId="urn:microsoft.com/office/officeart/2008/layout/AlternatingHexagons"/>
    <dgm:cxn modelId="{84993489-1F9B-D54A-BA64-8E1B7CC1F570}" type="presParOf" srcId="{3FFAC499-1C96-5B43-AA20-D68D391244C1}" destId="{E2E0A7CB-8D03-C741-ACED-71E87F2117B9}" srcOrd="1" destOrd="0" presId="urn:microsoft.com/office/officeart/2008/layout/AlternatingHexagons"/>
    <dgm:cxn modelId="{E675BE6D-DF2B-7345-88B4-13D184AE9419}" type="presParOf" srcId="{3FFAC499-1C96-5B43-AA20-D68D391244C1}" destId="{F6F9ECF5-B381-EA4D-9983-1EE3DBAC73CD}" srcOrd="2" destOrd="0" presId="urn:microsoft.com/office/officeart/2008/layout/AlternatingHexagons"/>
    <dgm:cxn modelId="{12C2A715-98A9-5849-BB59-8AAB782DA89D}" type="presParOf" srcId="{3FFAC499-1C96-5B43-AA20-D68D391244C1}" destId="{3D9AE023-092C-4B4C-8F5A-59F3CDE6C968}" srcOrd="3" destOrd="0" presId="urn:microsoft.com/office/officeart/2008/layout/AlternatingHexagons"/>
    <dgm:cxn modelId="{6EA2C4E2-CDDD-034F-ACE0-D6135556E697}" type="presParOf" srcId="{3FFAC499-1C96-5B43-AA20-D68D391244C1}" destId="{82697021-A9EA-3849-AF00-6220B33E94C8}" srcOrd="4" destOrd="0" presId="urn:microsoft.com/office/officeart/2008/layout/AlternatingHexagons"/>
    <dgm:cxn modelId="{CE6DD8D2-45E5-3F44-B39B-EFE017ABC16F}" type="presParOf" srcId="{D24F8E4C-2F71-A04D-AED4-EB261D6EED13}" destId="{1B56DD12-3E0F-B641-BA86-3B7B44757B72}" srcOrd="3" destOrd="0" presId="urn:microsoft.com/office/officeart/2008/layout/AlternatingHexagons"/>
    <dgm:cxn modelId="{95355775-ECD4-D648-85C5-AAFF6C0FF689}" type="presParOf" srcId="{D24F8E4C-2F71-A04D-AED4-EB261D6EED13}" destId="{AB25DEA9-E921-474F-978E-E93750DE7ECC}" srcOrd="4" destOrd="0" presId="urn:microsoft.com/office/officeart/2008/layout/AlternatingHexagons"/>
    <dgm:cxn modelId="{F56D042F-E007-E14F-976D-47D5630509E1}" type="presParOf" srcId="{AB25DEA9-E921-474F-978E-E93750DE7ECC}" destId="{D81B30E7-169F-C14B-AC57-2B64FCEB0345}" srcOrd="0" destOrd="0" presId="urn:microsoft.com/office/officeart/2008/layout/AlternatingHexagons"/>
    <dgm:cxn modelId="{EF982368-CCB3-2246-9FBC-CE1E5326D8E3}" type="presParOf" srcId="{AB25DEA9-E921-474F-978E-E93750DE7ECC}" destId="{A1571F02-F20B-604B-A6FC-DFF0A3422494}" srcOrd="1" destOrd="0" presId="urn:microsoft.com/office/officeart/2008/layout/AlternatingHexagons"/>
    <dgm:cxn modelId="{DAC12F05-24D1-264E-BC0B-3E657E553410}" type="presParOf" srcId="{AB25DEA9-E921-474F-978E-E93750DE7ECC}" destId="{20CC1768-90CE-F24D-891A-1E9145247CFB}" srcOrd="2" destOrd="0" presId="urn:microsoft.com/office/officeart/2008/layout/AlternatingHexagons"/>
    <dgm:cxn modelId="{88AD2D46-6440-484F-94CE-96AAFA7DC2E8}" type="presParOf" srcId="{AB25DEA9-E921-474F-978E-E93750DE7ECC}" destId="{5287D8F7-2870-5D44-AFFF-4B712F00C403}" srcOrd="3" destOrd="0" presId="urn:microsoft.com/office/officeart/2008/layout/AlternatingHexagons"/>
    <dgm:cxn modelId="{6A1E74EA-47B3-2A4B-B4D4-F8C199B89FCC}" type="presParOf" srcId="{AB25DEA9-E921-474F-978E-E93750DE7ECC}" destId="{4079B145-9CB3-BB4F-A897-A0213DCB52D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29DD2-D136-49EC-8217-5B62A2850623}">
      <dsp:nvSpPr>
        <dsp:cNvPr id="0" name=""/>
        <dsp:cNvSpPr/>
      </dsp:nvSpPr>
      <dsp:spPr>
        <a:xfrm>
          <a:off x="218794" y="34739"/>
          <a:ext cx="1339248" cy="1339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2260C1D-A5FF-41F5-98F0-BB819C5A1B7A}">
      <dsp:nvSpPr>
        <dsp:cNvPr id="0" name=""/>
        <dsp:cNvSpPr/>
      </dsp:nvSpPr>
      <dsp:spPr>
        <a:xfrm>
          <a:off x="500036" y="315982"/>
          <a:ext cx="776764" cy="77676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7B633DD-EC30-4C29-9075-5C323D357554}">
      <dsp:nvSpPr>
        <dsp:cNvPr id="0" name=""/>
        <dsp:cNvSpPr/>
      </dsp:nvSpPr>
      <dsp:spPr>
        <a:xfrm>
          <a:off x="1845025" y="34739"/>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Briefly explain the grand challenge of smart decarceration. </a:t>
          </a:r>
        </a:p>
      </dsp:txBody>
      <dsp:txXfrm>
        <a:off x="1845025" y="34739"/>
        <a:ext cx="3156800" cy="1339248"/>
      </dsp:txXfrm>
    </dsp:sp>
    <dsp:sp modelId="{8F7AFD5E-4EA3-4D20-AF5F-38D89486555C}">
      <dsp:nvSpPr>
        <dsp:cNvPr id="0" name=""/>
        <dsp:cNvSpPr/>
      </dsp:nvSpPr>
      <dsp:spPr>
        <a:xfrm>
          <a:off x="5551874" y="34739"/>
          <a:ext cx="1339248" cy="1339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E8E6356-DD80-491A-8DED-5FFD798DEEA8}">
      <dsp:nvSpPr>
        <dsp:cNvPr id="0" name=""/>
        <dsp:cNvSpPr/>
      </dsp:nvSpPr>
      <dsp:spPr>
        <a:xfrm>
          <a:off x="5833116" y="315982"/>
          <a:ext cx="776764" cy="77676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BD0961C-DDAA-4466-8E23-C3B94364D661}">
      <dsp:nvSpPr>
        <dsp:cNvPr id="0" name=""/>
        <dsp:cNvSpPr/>
      </dsp:nvSpPr>
      <dsp:spPr>
        <a:xfrm>
          <a:off x="7178104" y="34739"/>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Briefly explain and describe the history, current state and policies associated with the school to prison pipeline. </a:t>
          </a:r>
        </a:p>
      </dsp:txBody>
      <dsp:txXfrm>
        <a:off x="7178104" y="34739"/>
        <a:ext cx="3156800" cy="1339248"/>
      </dsp:txXfrm>
    </dsp:sp>
    <dsp:sp modelId="{C13EAB7F-7C71-4E02-9FAA-FBC018323018}">
      <dsp:nvSpPr>
        <dsp:cNvPr id="0" name=""/>
        <dsp:cNvSpPr/>
      </dsp:nvSpPr>
      <dsp:spPr>
        <a:xfrm>
          <a:off x="218794" y="1936827"/>
          <a:ext cx="1339248" cy="1339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A39B5D8-3EA5-4A0A-81F3-7D6038EA18B4}">
      <dsp:nvSpPr>
        <dsp:cNvPr id="0" name=""/>
        <dsp:cNvSpPr/>
      </dsp:nvSpPr>
      <dsp:spPr>
        <a:xfrm>
          <a:off x="500036" y="2218069"/>
          <a:ext cx="776764" cy="77676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498B087-C459-4E49-9BC1-F7E3E37A2355}">
      <dsp:nvSpPr>
        <dsp:cNvPr id="0" name=""/>
        <dsp:cNvSpPr/>
      </dsp:nvSpPr>
      <dsp:spPr>
        <a:xfrm>
          <a:off x="1845025" y="1936827"/>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Increase knowledge of evidence based practices that can reduce the risk of students with disabilities involvement in the school to prison.</a:t>
          </a:r>
        </a:p>
      </dsp:txBody>
      <dsp:txXfrm>
        <a:off x="1845025" y="1936827"/>
        <a:ext cx="3156800" cy="1339248"/>
      </dsp:txXfrm>
    </dsp:sp>
    <dsp:sp modelId="{D1E8A34E-324D-4591-8BDC-18046045AA29}">
      <dsp:nvSpPr>
        <dsp:cNvPr id="0" name=""/>
        <dsp:cNvSpPr/>
      </dsp:nvSpPr>
      <dsp:spPr>
        <a:xfrm>
          <a:off x="5551874" y="1936827"/>
          <a:ext cx="1339248" cy="1339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B1B1821-A6F0-47F6-98CC-336CA569A59D}">
      <dsp:nvSpPr>
        <dsp:cNvPr id="0" name=""/>
        <dsp:cNvSpPr/>
      </dsp:nvSpPr>
      <dsp:spPr>
        <a:xfrm>
          <a:off x="5833116" y="2218069"/>
          <a:ext cx="776764" cy="776764"/>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7754AF2-8C2C-440F-97C8-5F67CEA9A813}">
      <dsp:nvSpPr>
        <dsp:cNvPr id="0" name=""/>
        <dsp:cNvSpPr/>
      </dsp:nvSpPr>
      <dsp:spPr>
        <a:xfrm>
          <a:off x="7178104" y="1936827"/>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Advocate for effective discipline strategies within schools.</a:t>
          </a:r>
        </a:p>
      </dsp:txBody>
      <dsp:txXfrm>
        <a:off x="7178104" y="1936827"/>
        <a:ext cx="3156800" cy="1339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6BCE-4BA5-4F4A-928C-15B04CFC6D5B}">
      <dsp:nvSpPr>
        <dsp:cNvPr id="0" name=""/>
        <dsp:cNvSpPr/>
      </dsp:nvSpPr>
      <dsp:spPr>
        <a:xfrm>
          <a:off x="3312" y="100456"/>
          <a:ext cx="3230091" cy="9525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ADHD/ADD</a:t>
          </a:r>
        </a:p>
      </dsp:txBody>
      <dsp:txXfrm>
        <a:off x="3312" y="100456"/>
        <a:ext cx="3230091" cy="952513"/>
      </dsp:txXfrm>
    </dsp:sp>
    <dsp:sp modelId="{9B89A949-2B11-124A-B43B-412224F05AAD}">
      <dsp:nvSpPr>
        <dsp:cNvPr id="0" name=""/>
        <dsp:cNvSpPr/>
      </dsp:nvSpPr>
      <dsp:spPr>
        <a:xfrm>
          <a:off x="3312" y="1052970"/>
          <a:ext cx="3230091" cy="541882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Inattentiveness</a:t>
          </a:r>
        </a:p>
        <a:p>
          <a:pPr marL="228600" lvl="1" indent="-228600" algn="l" defTabSz="1155700">
            <a:lnSpc>
              <a:spcPct val="90000"/>
            </a:lnSpc>
            <a:spcBef>
              <a:spcPct val="0"/>
            </a:spcBef>
            <a:spcAft>
              <a:spcPct val="15000"/>
            </a:spcAft>
            <a:buChar char="•"/>
          </a:pPr>
          <a:r>
            <a:rPr lang="en-US" sz="2600" kern="1200" dirty="0"/>
            <a:t>Behavioral Aggression</a:t>
          </a:r>
        </a:p>
        <a:p>
          <a:pPr marL="228600" lvl="1" indent="-228600" algn="l" defTabSz="1155700">
            <a:lnSpc>
              <a:spcPct val="90000"/>
            </a:lnSpc>
            <a:spcBef>
              <a:spcPct val="0"/>
            </a:spcBef>
            <a:spcAft>
              <a:spcPct val="15000"/>
            </a:spcAft>
            <a:buChar char="•"/>
          </a:pPr>
          <a:r>
            <a:rPr lang="en-US" sz="2600" kern="1200" dirty="0"/>
            <a:t>Impulsivity</a:t>
          </a:r>
        </a:p>
        <a:p>
          <a:pPr marL="228600" lvl="1" indent="-228600" algn="l" defTabSz="1155700">
            <a:lnSpc>
              <a:spcPct val="90000"/>
            </a:lnSpc>
            <a:spcBef>
              <a:spcPct val="0"/>
            </a:spcBef>
            <a:spcAft>
              <a:spcPct val="15000"/>
            </a:spcAft>
            <a:buChar char="•"/>
          </a:pPr>
          <a:r>
            <a:rPr lang="en-US" sz="2600" kern="1200" dirty="0"/>
            <a:t>Hyperactivity</a:t>
          </a:r>
        </a:p>
        <a:p>
          <a:pPr marL="228600" lvl="1" indent="-228600" algn="l" defTabSz="1155700">
            <a:lnSpc>
              <a:spcPct val="90000"/>
            </a:lnSpc>
            <a:spcBef>
              <a:spcPct val="0"/>
            </a:spcBef>
            <a:spcAft>
              <a:spcPct val="15000"/>
            </a:spcAft>
            <a:buChar char="•"/>
          </a:pPr>
          <a:r>
            <a:rPr lang="en-US" sz="2600" kern="1200" dirty="0"/>
            <a:t>Anger </a:t>
          </a:r>
        </a:p>
        <a:p>
          <a:pPr marL="228600" lvl="1" indent="-228600" algn="l" defTabSz="1155700">
            <a:lnSpc>
              <a:spcPct val="90000"/>
            </a:lnSpc>
            <a:spcBef>
              <a:spcPct val="0"/>
            </a:spcBef>
            <a:spcAft>
              <a:spcPct val="15000"/>
            </a:spcAft>
            <a:buChar char="•"/>
          </a:pPr>
          <a:r>
            <a:rPr lang="en-US" sz="2600" kern="1200" dirty="0"/>
            <a:t>Anxiety</a:t>
          </a:r>
        </a:p>
        <a:p>
          <a:pPr marL="228600" lvl="1" indent="-228600" algn="l" defTabSz="1155700">
            <a:lnSpc>
              <a:spcPct val="90000"/>
            </a:lnSpc>
            <a:spcBef>
              <a:spcPct val="0"/>
            </a:spcBef>
            <a:spcAft>
              <a:spcPct val="15000"/>
            </a:spcAft>
            <a:buChar char="•"/>
          </a:pPr>
          <a:r>
            <a:rPr lang="en-US" sz="2600" kern="1200" dirty="0"/>
            <a:t>Difficulty Concentrating </a:t>
          </a:r>
        </a:p>
        <a:p>
          <a:pPr marL="228600" lvl="1" indent="-228600" algn="l" defTabSz="1155700">
            <a:lnSpc>
              <a:spcPct val="90000"/>
            </a:lnSpc>
            <a:spcBef>
              <a:spcPct val="0"/>
            </a:spcBef>
            <a:spcAft>
              <a:spcPct val="15000"/>
            </a:spcAft>
            <a:buChar char="•"/>
          </a:pPr>
          <a:r>
            <a:rPr lang="en-US" sz="2600" kern="1200" dirty="0"/>
            <a:t>Moodiness </a:t>
          </a:r>
        </a:p>
      </dsp:txBody>
      <dsp:txXfrm>
        <a:off x="3312" y="1052970"/>
        <a:ext cx="3230091" cy="5418823"/>
      </dsp:txXfrm>
    </dsp:sp>
    <dsp:sp modelId="{E1C4467B-6B28-D64E-B82B-166323AB8EDF}">
      <dsp:nvSpPr>
        <dsp:cNvPr id="0" name=""/>
        <dsp:cNvSpPr/>
      </dsp:nvSpPr>
      <dsp:spPr>
        <a:xfrm>
          <a:off x="3685616" y="100456"/>
          <a:ext cx="3230091" cy="9525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Emotional Disturbance</a:t>
          </a:r>
        </a:p>
      </dsp:txBody>
      <dsp:txXfrm>
        <a:off x="3685616" y="100456"/>
        <a:ext cx="3230091" cy="952513"/>
      </dsp:txXfrm>
    </dsp:sp>
    <dsp:sp modelId="{A69F8A0B-A82D-0049-A4F7-23A506090791}">
      <dsp:nvSpPr>
        <dsp:cNvPr id="0" name=""/>
        <dsp:cNvSpPr/>
      </dsp:nvSpPr>
      <dsp:spPr>
        <a:xfrm>
          <a:off x="3685616" y="1052970"/>
          <a:ext cx="3230091" cy="541882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Hyperactivity </a:t>
          </a:r>
        </a:p>
        <a:p>
          <a:pPr marL="228600" lvl="1" indent="-228600" algn="l" defTabSz="1155700">
            <a:lnSpc>
              <a:spcPct val="90000"/>
            </a:lnSpc>
            <a:spcBef>
              <a:spcPct val="0"/>
            </a:spcBef>
            <a:spcAft>
              <a:spcPct val="15000"/>
            </a:spcAft>
            <a:buChar char="•"/>
          </a:pPr>
          <a:r>
            <a:rPr lang="en-US" sz="2600" kern="1200" dirty="0"/>
            <a:t>Short attention span</a:t>
          </a:r>
        </a:p>
        <a:p>
          <a:pPr marL="228600" lvl="1" indent="-228600" algn="l" defTabSz="1155700">
            <a:lnSpc>
              <a:spcPct val="90000"/>
            </a:lnSpc>
            <a:spcBef>
              <a:spcPct val="0"/>
            </a:spcBef>
            <a:spcAft>
              <a:spcPct val="15000"/>
            </a:spcAft>
            <a:buChar char="•"/>
          </a:pPr>
          <a:r>
            <a:rPr lang="en-US" sz="2600" kern="1200" dirty="0"/>
            <a:t>Withdrawn</a:t>
          </a:r>
        </a:p>
        <a:p>
          <a:pPr marL="228600" lvl="1" indent="-228600" algn="l" defTabSz="1155700">
            <a:lnSpc>
              <a:spcPct val="90000"/>
            </a:lnSpc>
            <a:spcBef>
              <a:spcPct val="0"/>
            </a:spcBef>
            <a:spcAft>
              <a:spcPct val="15000"/>
            </a:spcAft>
            <a:buChar char="•"/>
          </a:pPr>
          <a:r>
            <a:rPr lang="en-US" sz="2600" kern="1200" dirty="0"/>
            <a:t>Aggression</a:t>
          </a:r>
        </a:p>
        <a:p>
          <a:pPr marL="228600" lvl="1" indent="-228600" algn="l" defTabSz="1155700">
            <a:lnSpc>
              <a:spcPct val="90000"/>
            </a:lnSpc>
            <a:spcBef>
              <a:spcPct val="0"/>
            </a:spcBef>
            <a:spcAft>
              <a:spcPct val="15000"/>
            </a:spcAft>
            <a:buChar char="•"/>
          </a:pPr>
          <a:r>
            <a:rPr lang="en-US" sz="2600" kern="1200" dirty="0"/>
            <a:t>Excessive fear or anxiety</a:t>
          </a:r>
        </a:p>
        <a:p>
          <a:pPr marL="228600" lvl="1" indent="-228600" algn="l" defTabSz="1155700">
            <a:lnSpc>
              <a:spcPct val="90000"/>
            </a:lnSpc>
            <a:spcBef>
              <a:spcPct val="0"/>
            </a:spcBef>
            <a:spcAft>
              <a:spcPct val="15000"/>
            </a:spcAft>
            <a:buChar char="•"/>
          </a:pPr>
          <a:r>
            <a:rPr lang="en-US" sz="2600" kern="1200" dirty="0"/>
            <a:t>Immaturity </a:t>
          </a:r>
        </a:p>
        <a:p>
          <a:pPr marL="228600" lvl="1" indent="-228600" algn="l" defTabSz="1155700">
            <a:lnSpc>
              <a:spcPct val="90000"/>
            </a:lnSpc>
            <a:spcBef>
              <a:spcPct val="0"/>
            </a:spcBef>
            <a:spcAft>
              <a:spcPct val="15000"/>
            </a:spcAft>
            <a:buChar char="•"/>
          </a:pPr>
          <a:r>
            <a:rPr lang="en-US" sz="2600" kern="1200" dirty="0"/>
            <a:t>Learning difficulties </a:t>
          </a:r>
        </a:p>
        <a:p>
          <a:pPr marL="228600" lvl="1" indent="-228600" algn="l" defTabSz="1155700">
            <a:lnSpc>
              <a:spcPct val="90000"/>
            </a:lnSpc>
            <a:spcBef>
              <a:spcPct val="0"/>
            </a:spcBef>
            <a:spcAft>
              <a:spcPct val="15000"/>
            </a:spcAft>
            <a:buChar char="•"/>
          </a:pPr>
          <a:r>
            <a:rPr lang="en-US" sz="2600" kern="1200" dirty="0"/>
            <a:t>Poor coping skills</a:t>
          </a:r>
        </a:p>
        <a:p>
          <a:pPr marL="228600" lvl="1" indent="-228600" algn="l" defTabSz="1155700">
            <a:lnSpc>
              <a:spcPct val="90000"/>
            </a:lnSpc>
            <a:spcBef>
              <a:spcPct val="0"/>
            </a:spcBef>
            <a:spcAft>
              <a:spcPct val="15000"/>
            </a:spcAft>
            <a:buChar char="•"/>
          </a:pPr>
          <a:endParaRPr lang="en-US" sz="2600" kern="1200" dirty="0"/>
        </a:p>
      </dsp:txBody>
      <dsp:txXfrm>
        <a:off x="3685616" y="1052970"/>
        <a:ext cx="3230091" cy="5418823"/>
      </dsp:txXfrm>
    </dsp:sp>
    <dsp:sp modelId="{CFFACBA4-5CEC-9948-933C-7928DB5A0B5D}">
      <dsp:nvSpPr>
        <dsp:cNvPr id="0" name=""/>
        <dsp:cNvSpPr/>
      </dsp:nvSpPr>
      <dsp:spPr>
        <a:xfrm>
          <a:off x="7367920" y="100456"/>
          <a:ext cx="3230091" cy="95251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Specific Learning Disorder </a:t>
          </a:r>
        </a:p>
      </dsp:txBody>
      <dsp:txXfrm>
        <a:off x="7367920" y="100456"/>
        <a:ext cx="3230091" cy="952513"/>
      </dsp:txXfrm>
    </dsp:sp>
    <dsp:sp modelId="{2EFE05E3-A0F2-6247-8750-0E4B645E1A60}">
      <dsp:nvSpPr>
        <dsp:cNvPr id="0" name=""/>
        <dsp:cNvSpPr/>
      </dsp:nvSpPr>
      <dsp:spPr>
        <a:xfrm>
          <a:off x="7367920" y="1052970"/>
          <a:ext cx="3230091" cy="541882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Academic problems</a:t>
          </a:r>
        </a:p>
        <a:p>
          <a:pPr marL="228600" lvl="1" indent="-228600" algn="l" defTabSz="1155700">
            <a:lnSpc>
              <a:spcPct val="90000"/>
            </a:lnSpc>
            <a:spcBef>
              <a:spcPct val="0"/>
            </a:spcBef>
            <a:spcAft>
              <a:spcPct val="15000"/>
            </a:spcAft>
            <a:buChar char="•"/>
          </a:pPr>
          <a:r>
            <a:rPr lang="en-US" sz="2600" kern="1200" dirty="0"/>
            <a:t>Disorders of attention</a:t>
          </a:r>
        </a:p>
        <a:p>
          <a:pPr marL="228600" lvl="1" indent="-228600" algn="l" defTabSz="1155700">
            <a:lnSpc>
              <a:spcPct val="90000"/>
            </a:lnSpc>
            <a:spcBef>
              <a:spcPct val="0"/>
            </a:spcBef>
            <a:spcAft>
              <a:spcPct val="15000"/>
            </a:spcAft>
            <a:buChar char="•"/>
          </a:pPr>
          <a:r>
            <a:rPr lang="en-US" sz="2600" kern="1200" dirty="0"/>
            <a:t>Poor motor abilities</a:t>
          </a:r>
        </a:p>
        <a:p>
          <a:pPr marL="228600" lvl="1" indent="-228600" algn="l" defTabSz="1155700">
            <a:lnSpc>
              <a:spcPct val="90000"/>
            </a:lnSpc>
            <a:spcBef>
              <a:spcPct val="0"/>
            </a:spcBef>
            <a:spcAft>
              <a:spcPct val="15000"/>
            </a:spcAft>
            <a:buChar char="•"/>
          </a:pPr>
          <a:r>
            <a:rPr lang="en-US" sz="2600" kern="1200" dirty="0"/>
            <a:t>Psychological process deficits</a:t>
          </a:r>
        </a:p>
        <a:p>
          <a:pPr marL="228600" lvl="1" indent="-228600" algn="l" defTabSz="1155700">
            <a:lnSpc>
              <a:spcPct val="90000"/>
            </a:lnSpc>
            <a:spcBef>
              <a:spcPct val="0"/>
            </a:spcBef>
            <a:spcAft>
              <a:spcPct val="15000"/>
            </a:spcAft>
            <a:buChar char="•"/>
          </a:pPr>
          <a:r>
            <a:rPr lang="en-US" sz="2600" kern="1200" dirty="0"/>
            <a:t>Limited or lack of cognitive strategies </a:t>
          </a:r>
        </a:p>
        <a:p>
          <a:pPr marL="228600" lvl="1" indent="-228600" algn="l" defTabSz="1155700">
            <a:lnSpc>
              <a:spcPct val="90000"/>
            </a:lnSpc>
            <a:spcBef>
              <a:spcPct val="0"/>
            </a:spcBef>
            <a:spcAft>
              <a:spcPct val="15000"/>
            </a:spcAft>
            <a:buChar char="•"/>
          </a:pPr>
          <a:r>
            <a:rPr lang="en-US" sz="2600" kern="1200" dirty="0"/>
            <a:t>Difficulty paying attention </a:t>
          </a:r>
        </a:p>
      </dsp:txBody>
      <dsp:txXfrm>
        <a:off x="7367920" y="1052970"/>
        <a:ext cx="3230091" cy="5418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447D0-4E32-9A45-8BFB-78E53196294E}">
      <dsp:nvSpPr>
        <dsp:cNvPr id="0" name=""/>
        <dsp:cNvSpPr/>
      </dsp:nvSpPr>
      <dsp:spPr>
        <a:xfrm>
          <a:off x="1499550" y="769228"/>
          <a:ext cx="5871847" cy="3157678"/>
        </a:xfrm>
        <a:prstGeom prst="round2DiagRect">
          <a:avLst>
            <a:gd name="adj1" fmla="val 0"/>
            <a:gd name="adj2" fmla="val 16670"/>
          </a:avLst>
        </a:prstGeom>
        <a:solidFill>
          <a:schemeClr val="tx1">
            <a:lumMod val="95000"/>
            <a:lumOff val="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D153B-7EBD-A349-84E8-C088C5D7B52E}">
      <dsp:nvSpPr>
        <dsp:cNvPr id="0" name=""/>
        <dsp:cNvSpPr/>
      </dsp:nvSpPr>
      <dsp:spPr>
        <a:xfrm>
          <a:off x="4435474" y="1148246"/>
          <a:ext cx="782" cy="2487868"/>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BB63B-969D-9241-ABB7-3307FDA05387}">
      <dsp:nvSpPr>
        <dsp:cNvPr id="0" name=""/>
        <dsp:cNvSpPr/>
      </dsp:nvSpPr>
      <dsp:spPr>
        <a:xfrm>
          <a:off x="1695279" y="1052559"/>
          <a:ext cx="2544467" cy="2679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Problem solving skills </a:t>
          </a:r>
        </a:p>
        <a:p>
          <a:pPr marL="0" lvl="0" indent="0" algn="l" defTabSz="844550">
            <a:lnSpc>
              <a:spcPct val="90000"/>
            </a:lnSpc>
            <a:spcBef>
              <a:spcPct val="0"/>
            </a:spcBef>
            <a:spcAft>
              <a:spcPct val="35000"/>
            </a:spcAft>
            <a:buNone/>
          </a:pPr>
          <a:r>
            <a:rPr lang="en-US" sz="1900" kern="1200" dirty="0">
              <a:solidFill>
                <a:schemeClr val="bg1"/>
              </a:solidFill>
            </a:rPr>
            <a:t>Personal responsibility</a:t>
          </a:r>
        </a:p>
        <a:p>
          <a:pPr marL="0" lvl="0" indent="0" algn="l" defTabSz="844550">
            <a:lnSpc>
              <a:spcPct val="90000"/>
            </a:lnSpc>
            <a:spcBef>
              <a:spcPct val="0"/>
            </a:spcBef>
            <a:spcAft>
              <a:spcPct val="35000"/>
            </a:spcAft>
            <a:buNone/>
          </a:pPr>
          <a:r>
            <a:rPr lang="en-US" sz="1900" kern="1200" dirty="0">
              <a:solidFill>
                <a:schemeClr val="bg1"/>
              </a:solidFill>
            </a:rPr>
            <a:t>Empowerment</a:t>
          </a:r>
        </a:p>
        <a:p>
          <a:pPr marL="0" lvl="0" indent="0" algn="l" defTabSz="844550">
            <a:lnSpc>
              <a:spcPct val="90000"/>
            </a:lnSpc>
            <a:spcBef>
              <a:spcPct val="0"/>
            </a:spcBef>
            <a:spcAft>
              <a:spcPct val="35000"/>
            </a:spcAft>
            <a:buNone/>
          </a:pPr>
          <a:r>
            <a:rPr lang="en-US" sz="1900" kern="1200" dirty="0">
              <a:solidFill>
                <a:schemeClr val="bg1"/>
              </a:solidFill>
            </a:rPr>
            <a:t>Positive relationships</a:t>
          </a:r>
        </a:p>
        <a:p>
          <a:pPr marL="0" lvl="0" indent="0" algn="l" defTabSz="844550">
            <a:lnSpc>
              <a:spcPct val="90000"/>
            </a:lnSpc>
            <a:spcBef>
              <a:spcPct val="0"/>
            </a:spcBef>
            <a:spcAft>
              <a:spcPct val="35000"/>
            </a:spcAft>
            <a:buNone/>
          </a:pPr>
          <a:r>
            <a:rPr lang="en-US" sz="1900" kern="1200" dirty="0">
              <a:solidFill>
                <a:schemeClr val="bg1"/>
              </a:solidFill>
            </a:rPr>
            <a:t>Voice to the harmed</a:t>
          </a:r>
        </a:p>
      </dsp:txBody>
      <dsp:txXfrm>
        <a:off x="1695279" y="1052559"/>
        <a:ext cx="2544467" cy="2679242"/>
      </dsp:txXfrm>
    </dsp:sp>
    <dsp:sp modelId="{FE5FBF71-36FC-5648-A838-9509F718C739}">
      <dsp:nvSpPr>
        <dsp:cNvPr id="0" name=""/>
        <dsp:cNvSpPr/>
      </dsp:nvSpPr>
      <dsp:spPr>
        <a:xfrm>
          <a:off x="4631202" y="1052559"/>
          <a:ext cx="2544467" cy="2679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Suspension </a:t>
          </a:r>
        </a:p>
        <a:p>
          <a:pPr marL="0" lvl="0" indent="0" algn="l" defTabSz="844550">
            <a:lnSpc>
              <a:spcPct val="90000"/>
            </a:lnSpc>
            <a:spcBef>
              <a:spcPct val="0"/>
            </a:spcBef>
            <a:spcAft>
              <a:spcPct val="35000"/>
            </a:spcAft>
            <a:buNone/>
          </a:pPr>
          <a:r>
            <a:rPr lang="en-US" sz="1900" kern="1200" dirty="0">
              <a:solidFill>
                <a:schemeClr val="bg1"/>
              </a:solidFill>
            </a:rPr>
            <a:t>Expulsion</a:t>
          </a:r>
        </a:p>
        <a:p>
          <a:pPr marL="0" lvl="0" indent="0" algn="l" defTabSz="844550">
            <a:lnSpc>
              <a:spcPct val="90000"/>
            </a:lnSpc>
            <a:spcBef>
              <a:spcPct val="0"/>
            </a:spcBef>
            <a:spcAft>
              <a:spcPct val="35000"/>
            </a:spcAft>
            <a:buNone/>
          </a:pPr>
          <a:r>
            <a:rPr lang="en-US" sz="1900" kern="1200" dirty="0">
              <a:solidFill>
                <a:schemeClr val="bg1"/>
              </a:solidFill>
            </a:rPr>
            <a:t>Disciplinary referrals</a:t>
          </a:r>
        </a:p>
        <a:p>
          <a:pPr marL="0" lvl="0" indent="0" algn="l" defTabSz="844550">
            <a:lnSpc>
              <a:spcPct val="90000"/>
            </a:lnSpc>
            <a:spcBef>
              <a:spcPct val="0"/>
            </a:spcBef>
            <a:spcAft>
              <a:spcPct val="35000"/>
            </a:spcAft>
            <a:buNone/>
          </a:pPr>
          <a:r>
            <a:rPr lang="en-US" sz="1900" kern="1200" dirty="0">
              <a:solidFill>
                <a:schemeClr val="bg1"/>
              </a:solidFill>
            </a:rPr>
            <a:t>Focus on school rules</a:t>
          </a:r>
        </a:p>
      </dsp:txBody>
      <dsp:txXfrm>
        <a:off x="4631202" y="1052559"/>
        <a:ext cx="2544467" cy="2679242"/>
      </dsp:txXfrm>
    </dsp:sp>
    <dsp:sp modelId="{2EDEE390-7D53-2741-8EFE-AA596D8F7771}">
      <dsp:nvSpPr>
        <dsp:cNvPr id="0" name=""/>
        <dsp:cNvSpPr/>
      </dsp:nvSpPr>
      <dsp:spPr>
        <a:xfrm rot="16200000">
          <a:off x="-712140" y="1561677"/>
          <a:ext cx="3444740" cy="978641"/>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n-US" sz="2200" kern="1200" dirty="0"/>
            <a:t>Increase </a:t>
          </a:r>
        </a:p>
      </dsp:txBody>
      <dsp:txXfrm>
        <a:off x="-564234" y="1955076"/>
        <a:ext cx="3148927" cy="487657"/>
      </dsp:txXfrm>
    </dsp:sp>
    <dsp:sp modelId="{913DED52-9AC2-FA42-BDFD-E028C9716072}">
      <dsp:nvSpPr>
        <dsp:cNvPr id="0" name=""/>
        <dsp:cNvSpPr/>
      </dsp:nvSpPr>
      <dsp:spPr>
        <a:xfrm rot="5400000">
          <a:off x="6255609" y="2046418"/>
          <a:ext cx="3444740" cy="978641"/>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n-US" sz="2200" kern="1200" dirty="0"/>
            <a:t>Decrease</a:t>
          </a:r>
        </a:p>
      </dsp:txBody>
      <dsp:txXfrm>
        <a:off x="6403516" y="2144004"/>
        <a:ext cx="3148927" cy="487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0A61-F9B3-3547-95E0-C04382E60E0B}">
      <dsp:nvSpPr>
        <dsp:cNvPr id="0" name=""/>
        <dsp:cNvSpPr/>
      </dsp:nvSpPr>
      <dsp:spPr>
        <a:xfrm>
          <a:off x="45" y="759997"/>
          <a:ext cx="4386353" cy="1754541"/>
        </a:xfrm>
        <a:prstGeom prst="rect">
          <a:avLst/>
        </a:prstGeom>
        <a:solidFill>
          <a:srgbClr val="FF0000"/>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Not This</a:t>
          </a:r>
        </a:p>
      </dsp:txBody>
      <dsp:txXfrm>
        <a:off x="45" y="759997"/>
        <a:ext cx="4386353" cy="1754541"/>
      </dsp:txXfrm>
    </dsp:sp>
    <dsp:sp modelId="{BB86738D-547E-BD48-8E4F-B1F547B667C8}">
      <dsp:nvSpPr>
        <dsp:cNvPr id="0" name=""/>
        <dsp:cNvSpPr/>
      </dsp:nvSpPr>
      <dsp:spPr>
        <a:xfrm>
          <a:off x="45" y="2514539"/>
          <a:ext cx="4386353" cy="28548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What was the rule? Who broke the rule?</a:t>
          </a:r>
        </a:p>
        <a:p>
          <a:pPr marL="228600" lvl="1" indent="-228600" algn="l" defTabSz="1066800">
            <a:lnSpc>
              <a:spcPct val="90000"/>
            </a:lnSpc>
            <a:spcBef>
              <a:spcPct val="0"/>
            </a:spcBef>
            <a:spcAft>
              <a:spcPct val="15000"/>
            </a:spcAft>
            <a:buChar char="•"/>
          </a:pPr>
          <a:r>
            <a:rPr lang="en-US" sz="2400" kern="1200" dirty="0"/>
            <a:t>According to the rules what should be your punishment</a:t>
          </a:r>
        </a:p>
        <a:p>
          <a:pPr marL="228600" lvl="1" indent="-228600" algn="l" defTabSz="1066800">
            <a:lnSpc>
              <a:spcPct val="90000"/>
            </a:lnSpc>
            <a:spcBef>
              <a:spcPct val="0"/>
            </a:spcBef>
            <a:spcAft>
              <a:spcPct val="15000"/>
            </a:spcAft>
            <a:buChar char="•"/>
          </a:pPr>
          <a:r>
            <a:rPr lang="en-US" sz="2400" kern="1200" dirty="0"/>
            <a:t>Administrator discipline decisions</a:t>
          </a:r>
        </a:p>
      </dsp:txBody>
      <dsp:txXfrm>
        <a:off x="45" y="2514539"/>
        <a:ext cx="4386353" cy="2854800"/>
      </dsp:txXfrm>
    </dsp:sp>
    <dsp:sp modelId="{BCC0002D-FAA0-1F41-9DF6-F8A0120D42A1}">
      <dsp:nvSpPr>
        <dsp:cNvPr id="0" name=""/>
        <dsp:cNvSpPr/>
      </dsp:nvSpPr>
      <dsp:spPr>
        <a:xfrm>
          <a:off x="5000488" y="759997"/>
          <a:ext cx="4386353" cy="1754541"/>
        </a:xfrm>
        <a:prstGeom prst="rect">
          <a:avLst/>
        </a:prstGeom>
        <a:solidFill>
          <a:srgbClr val="00B050"/>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But This</a:t>
          </a:r>
        </a:p>
      </dsp:txBody>
      <dsp:txXfrm>
        <a:off x="5000488" y="759997"/>
        <a:ext cx="4386353" cy="1754541"/>
      </dsp:txXfrm>
    </dsp:sp>
    <dsp:sp modelId="{9BC13747-4BAD-7C46-8DF9-BAE508FDAE63}">
      <dsp:nvSpPr>
        <dsp:cNvPr id="0" name=""/>
        <dsp:cNvSpPr/>
      </dsp:nvSpPr>
      <dsp:spPr>
        <a:xfrm>
          <a:off x="5000488" y="2514539"/>
          <a:ext cx="4386353" cy="28548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What was the harm and who was affected?</a:t>
          </a:r>
        </a:p>
        <a:p>
          <a:pPr marL="228600" lvl="1" indent="-228600" algn="l" defTabSz="1066800">
            <a:lnSpc>
              <a:spcPct val="90000"/>
            </a:lnSpc>
            <a:spcBef>
              <a:spcPct val="0"/>
            </a:spcBef>
            <a:spcAft>
              <a:spcPct val="15000"/>
            </a:spcAft>
            <a:buChar char="•"/>
          </a:pPr>
          <a:r>
            <a:rPr lang="en-US" sz="2400" kern="1200" dirty="0"/>
            <a:t>How do we fix this (repair the harm)</a:t>
          </a:r>
        </a:p>
        <a:p>
          <a:pPr marL="228600" lvl="1" indent="-228600" algn="l" defTabSz="1066800">
            <a:lnSpc>
              <a:spcPct val="90000"/>
            </a:lnSpc>
            <a:spcBef>
              <a:spcPct val="0"/>
            </a:spcBef>
            <a:spcAft>
              <a:spcPct val="15000"/>
            </a:spcAft>
            <a:buChar char="•"/>
          </a:pPr>
          <a:r>
            <a:rPr lang="en-US" sz="2400" kern="1200" dirty="0"/>
            <a:t>Victim, offender, and community discipline decisions</a:t>
          </a:r>
        </a:p>
      </dsp:txBody>
      <dsp:txXfrm>
        <a:off x="5000488" y="2514539"/>
        <a:ext cx="4386353"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741B4-AAD3-7A43-A2D9-BCE53A25E345}">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Peer mediation</a:t>
          </a:r>
        </a:p>
      </dsp:txBody>
      <dsp:txXfrm rot="-5400000">
        <a:off x="3909687" y="313106"/>
        <a:ext cx="1202866" cy="1382606"/>
      </dsp:txXfrm>
    </dsp:sp>
    <dsp:sp modelId="{1714E350-B9D8-3642-BEE1-2CAE34E2BCB4}">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0EA6010B-EE75-1147-B927-819F517683E1}">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Victim-offender mediation</a:t>
          </a:r>
        </a:p>
      </dsp:txBody>
      <dsp:txXfrm rot="-5400000">
        <a:off x="2022380" y="313106"/>
        <a:ext cx="1202866" cy="1382606"/>
      </dsp:txXfrm>
    </dsp:sp>
    <dsp:sp modelId="{ACD88819-D332-4445-9433-346319FB618F}">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Mediation Circles</a:t>
          </a:r>
        </a:p>
      </dsp:txBody>
      <dsp:txXfrm rot="-5400000">
        <a:off x="2962418" y="2018030"/>
        <a:ext cx="1202866" cy="1382606"/>
      </dsp:txXfrm>
    </dsp:sp>
    <dsp:sp modelId="{E2E0A7CB-8D03-C741-ACED-71E87F2117B9}">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82697021-A9EA-3849-AF00-6220B33E94C8}">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Peer Courts</a:t>
          </a:r>
        </a:p>
      </dsp:txBody>
      <dsp:txXfrm rot="-5400000">
        <a:off x="4849725" y="2018030"/>
        <a:ext cx="1202866" cy="1382606"/>
      </dsp:txXfrm>
    </dsp:sp>
    <dsp:sp modelId="{D81B30E7-169F-C14B-AC57-2B64FCEB0345}">
      <dsp:nvSpPr>
        <dsp:cNvPr id="0" name=""/>
        <dsp:cNvSpPr/>
      </dsp:nvSpPr>
      <dsp:spPr>
        <a:xfrm rot="5400000">
          <a:off x="3506806" y="3540503"/>
          <a:ext cx="2008628" cy="1747506"/>
        </a:xfrm>
        <a:prstGeom prst="hexagon">
          <a:avLst>
            <a:gd name="adj" fmla="val 25000"/>
            <a:gd name="vf" fmla="val 11547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Mediation Programs</a:t>
          </a:r>
        </a:p>
      </dsp:txBody>
      <dsp:txXfrm rot="-5400000">
        <a:off x="3909687" y="3722953"/>
        <a:ext cx="1202866" cy="1382606"/>
      </dsp:txXfrm>
    </dsp:sp>
    <dsp:sp modelId="{A1571F02-F20B-604B-A6FC-DFF0A3422494}">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4079B145-9CB3-BB4F-A897-A0213DCB52DF}">
      <dsp:nvSpPr>
        <dsp:cNvPr id="0" name=""/>
        <dsp:cNvSpPr/>
      </dsp:nvSpPr>
      <dsp:spPr>
        <a:xfrm rot="5400000">
          <a:off x="1619499" y="3540503"/>
          <a:ext cx="2008628" cy="1747506"/>
        </a:xfrm>
        <a:prstGeom prst="hexagon">
          <a:avLst>
            <a:gd name="adj" fmla="val 25000"/>
            <a:gd name="vf" fmla="val 11547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In-kind restitution</a:t>
          </a:r>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CDA7B4-9A93-A849-B616-E0B739C0252E}"/>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64E827D-4F69-1245-BDB3-413435DCF04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D4B341B-6962-134F-B9B1-131FA30212A3}" type="datetimeFigureOut">
              <a:rPr lang="en-US" smtClean="0"/>
              <a:t>3/17/19</a:t>
            </a:fld>
            <a:endParaRPr lang="en-US"/>
          </a:p>
        </p:txBody>
      </p:sp>
      <p:sp>
        <p:nvSpPr>
          <p:cNvPr id="4" name="Footer Placeholder 3">
            <a:extLst>
              <a:ext uri="{FF2B5EF4-FFF2-40B4-BE49-F238E27FC236}">
                <a16:creationId xmlns:a16="http://schemas.microsoft.com/office/drawing/2014/main" id="{82275480-28A7-0945-B753-56426B8C36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045FD-046E-6C4A-AE51-50CA7486F5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11F11-5DAA-284D-A6F2-20FFDC506803}" type="slidenum">
              <a:rPr lang="en-US" smtClean="0"/>
              <a:t>‹#›</a:t>
            </a:fld>
            <a:endParaRPr lang="en-US"/>
          </a:p>
        </p:txBody>
      </p:sp>
    </p:spTree>
    <p:extLst>
      <p:ext uri="{BB962C8B-B14F-4D97-AF65-F5344CB8AC3E}">
        <p14:creationId xmlns:p14="http://schemas.microsoft.com/office/powerpoint/2010/main" val="176079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E24C7BC-F6FB-734B-BDC2-9F6F2F803589}" type="datetimeFigureOut">
              <a:rPr lang="en-US" smtClean="0"/>
              <a:t>3/17/19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A091-1F93-AB42-9876-C18828070498}" type="slidenum">
              <a:rPr lang="en-US" smtClean="0"/>
              <a:t>‹#›</a:t>
            </a:fld>
            <a:endParaRPr lang="en-US"/>
          </a:p>
        </p:txBody>
      </p:sp>
    </p:spTree>
    <p:extLst>
      <p:ext uri="{BB962C8B-B14F-4D97-AF65-F5344CB8AC3E}">
        <p14:creationId xmlns:p14="http://schemas.microsoft.com/office/powerpoint/2010/main" val="397085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84A091-1F93-AB42-9876-C18828070498}" type="slidenum">
              <a:rPr lang="en-US" smtClean="0"/>
              <a:t>1</a:t>
            </a:fld>
            <a:endParaRPr lang="en-US"/>
          </a:p>
        </p:txBody>
      </p:sp>
    </p:spTree>
    <p:extLst>
      <p:ext uri="{BB962C8B-B14F-4D97-AF65-F5344CB8AC3E}">
        <p14:creationId xmlns:p14="http://schemas.microsoft.com/office/powerpoint/2010/main" val="48022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19</a:t>
            </a:fld>
            <a:endParaRPr lang="en-US"/>
          </a:p>
        </p:txBody>
      </p:sp>
    </p:spTree>
    <p:extLst>
      <p:ext uri="{BB962C8B-B14F-4D97-AF65-F5344CB8AC3E}">
        <p14:creationId xmlns:p14="http://schemas.microsoft.com/office/powerpoint/2010/main" val="167423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evidence based practices used in your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PBIS- States like Maryland , </a:t>
            </a:r>
            <a:r>
              <a:rPr lang="en-US" sz="1200" kern="1200" dirty="0" err="1">
                <a:solidFill>
                  <a:schemeClr val="tx1"/>
                </a:solidFill>
                <a:effectLst/>
                <a:latin typeface="+mn-lt"/>
                <a:ea typeface="+mn-ea"/>
                <a:cs typeface="+mn-cs"/>
              </a:rPr>
              <a:t>floridia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illionis</a:t>
            </a:r>
            <a:r>
              <a:rPr lang="en-US" sz="1200" kern="1200" dirty="0">
                <a:solidFill>
                  <a:schemeClr val="tx1"/>
                </a:solidFill>
                <a:effectLst/>
                <a:latin typeface="+mn-lt"/>
                <a:ea typeface="+mn-ea"/>
                <a:cs typeface="+mn-cs"/>
              </a:rPr>
              <a:t> have statewide </a:t>
            </a:r>
            <a:r>
              <a:rPr lang="en-US" sz="1200" kern="1200" dirty="0" err="1">
                <a:solidFill>
                  <a:schemeClr val="tx1"/>
                </a:solidFill>
                <a:effectLst/>
                <a:latin typeface="+mn-lt"/>
                <a:ea typeface="+mn-ea"/>
                <a:cs typeface="+mn-cs"/>
              </a:rPr>
              <a:t>PBiS</a:t>
            </a:r>
            <a:r>
              <a:rPr lang="en-US" sz="1200" kern="1200" dirty="0">
                <a:solidFill>
                  <a:schemeClr val="tx1"/>
                </a:solidFill>
                <a:effectLst/>
                <a:latin typeface="+mn-lt"/>
                <a:ea typeface="+mn-ea"/>
                <a:cs typeface="+mn-cs"/>
              </a:rPr>
              <a:t> initiatives (providing and support and resources to districts who implement the model. PBIS is a proven based model which states that children perform best when they are taught what to do and offered praise for positive behaviors and behavior mistakes are corrected an met with effective </a:t>
            </a:r>
            <a:r>
              <a:rPr lang="en-US" sz="1200" kern="1200" dirty="0" err="1">
                <a:solidFill>
                  <a:schemeClr val="tx1"/>
                </a:solidFill>
                <a:effectLst/>
                <a:latin typeface="+mn-lt"/>
                <a:ea typeface="+mn-ea"/>
                <a:cs typeface="+mn-cs"/>
              </a:rPr>
              <a:t>conseuquences</a:t>
            </a:r>
            <a:r>
              <a:rPr lang="en-US" sz="1200" kern="1200" dirty="0">
                <a:solidFill>
                  <a:schemeClr val="tx1"/>
                </a:solidFill>
                <a:effectLst/>
                <a:latin typeface="+mn-lt"/>
                <a:ea typeface="+mn-ea"/>
                <a:cs typeface="+mn-cs"/>
              </a:rPr>
              <a:t>. The biggest emphasis on preventing misbehavior before it occurs. Schools created tiered behaviors and interventions that are appropriate to behaviors. PBIS implementation has </a:t>
            </a:r>
            <a:r>
              <a:rPr lang="en-US" sz="1200" kern="1200" dirty="0" err="1">
                <a:solidFill>
                  <a:schemeClr val="tx1"/>
                </a:solidFill>
                <a:effectLst/>
                <a:latin typeface="+mn-lt"/>
                <a:ea typeface="+mn-ea"/>
                <a:cs typeface="+mn-cs"/>
              </a:rPr>
              <a:t>signficiantly</a:t>
            </a:r>
            <a:r>
              <a:rPr lang="en-US" sz="1200" kern="1200" dirty="0">
                <a:solidFill>
                  <a:schemeClr val="tx1"/>
                </a:solidFill>
                <a:effectLst/>
                <a:latin typeface="+mn-lt"/>
                <a:ea typeface="+mn-ea"/>
                <a:cs typeface="+mn-cs"/>
              </a:rPr>
              <a:t> reduced disciplinary </a:t>
            </a:r>
            <a:r>
              <a:rPr lang="en-US" sz="1200" kern="1200" dirty="0" err="1">
                <a:solidFill>
                  <a:schemeClr val="tx1"/>
                </a:solidFill>
                <a:effectLst/>
                <a:latin typeface="+mn-lt"/>
                <a:ea typeface="+mn-ea"/>
                <a:cs typeface="+mn-cs"/>
              </a:rPr>
              <a:t>refferals</a:t>
            </a:r>
            <a:r>
              <a:rPr lang="en-US" sz="1200" kern="1200" dirty="0">
                <a:solidFill>
                  <a:schemeClr val="tx1"/>
                </a:solidFill>
                <a:effectLst/>
                <a:latin typeface="+mn-lt"/>
                <a:ea typeface="+mn-ea"/>
                <a:cs typeface="+mn-cs"/>
              </a:rPr>
              <a:t>, school-based disciplinary actions, off-campus disciplinary actions (</a:t>
            </a:r>
            <a:r>
              <a:rPr lang="en-US" sz="1200" kern="1200" dirty="0" err="1">
                <a:solidFill>
                  <a:schemeClr val="tx1"/>
                </a:solidFill>
                <a:effectLst/>
                <a:latin typeface="+mn-lt"/>
                <a:ea typeface="+mn-ea"/>
                <a:cs typeface="+mn-cs"/>
              </a:rPr>
              <a:t>explusions</a:t>
            </a:r>
            <a:r>
              <a:rPr lang="en-US" sz="1200" kern="1200" dirty="0">
                <a:solidFill>
                  <a:schemeClr val="tx1"/>
                </a:solidFill>
                <a:effectLst/>
                <a:latin typeface="+mn-lt"/>
                <a:ea typeface="+mn-ea"/>
                <a:cs typeface="+mn-cs"/>
              </a:rPr>
              <a:t> in alternative schools and </a:t>
            </a:r>
            <a:r>
              <a:rPr lang="en-US" sz="1200" kern="1200" dirty="0" err="1">
                <a:solidFill>
                  <a:schemeClr val="tx1"/>
                </a:solidFill>
                <a:effectLst/>
                <a:latin typeface="+mn-lt"/>
                <a:ea typeface="+mn-ea"/>
                <a:cs typeface="+mn-cs"/>
              </a:rPr>
              <a:t>refferals</a:t>
            </a:r>
            <a:r>
              <a:rPr lang="en-US" sz="1200" kern="1200" dirty="0">
                <a:solidFill>
                  <a:schemeClr val="tx1"/>
                </a:solidFill>
                <a:effectLst/>
                <a:latin typeface="+mn-lt"/>
                <a:ea typeface="+mn-ea"/>
                <a:cs typeface="+mn-cs"/>
              </a:rPr>
              <a:t> to sped based on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PBIS is an occurred cost because of resources, states will save money by decreasing funds for school based policing. Students are kept in schools, attendance increases.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good information is readily available about research-based programs that have proven successful in reducing disciplinary problems and improving academics, few districts arc implementing such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24</a:t>
            </a:fld>
            <a:endParaRPr lang="en-US"/>
          </a:p>
        </p:txBody>
      </p:sp>
    </p:spTree>
    <p:extLst>
      <p:ext uri="{BB962C8B-B14F-4D97-AF65-F5344CB8AC3E}">
        <p14:creationId xmlns:p14="http://schemas.microsoft.com/office/powerpoint/2010/main" val="130798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27</a:t>
            </a:fld>
            <a:endParaRPr lang="en-US"/>
          </a:p>
        </p:txBody>
      </p:sp>
    </p:spTree>
    <p:extLst>
      <p:ext uri="{BB962C8B-B14F-4D97-AF65-F5344CB8AC3E}">
        <p14:creationId xmlns:p14="http://schemas.microsoft.com/office/powerpoint/2010/main" val="384444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28</a:t>
            </a:fld>
            <a:endParaRPr lang="en-US"/>
          </a:p>
        </p:txBody>
      </p:sp>
    </p:spTree>
    <p:extLst>
      <p:ext uri="{BB962C8B-B14F-4D97-AF65-F5344CB8AC3E}">
        <p14:creationId xmlns:p14="http://schemas.microsoft.com/office/powerpoint/2010/main" val="59609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30</a:t>
            </a:fld>
            <a:endParaRPr lang="en-US"/>
          </a:p>
        </p:txBody>
      </p:sp>
    </p:spTree>
    <p:extLst>
      <p:ext uri="{BB962C8B-B14F-4D97-AF65-F5344CB8AC3E}">
        <p14:creationId xmlns:p14="http://schemas.microsoft.com/office/powerpoint/2010/main" val="410087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heard of peer courts? I love the concept of these. We know that adolescents are more likely to listen to their peers than hear us nag at them. Peer courts are the best. It places school issues in the hands of the students. Students also tend to be more lenient on their peers. The easiest way to do this is to try to incorporate it into your schools student government association. </a:t>
            </a:r>
          </a:p>
        </p:txBody>
      </p:sp>
      <p:sp>
        <p:nvSpPr>
          <p:cNvPr id="4" name="Slide Number Placeholder 3"/>
          <p:cNvSpPr>
            <a:spLocks noGrp="1"/>
          </p:cNvSpPr>
          <p:nvPr>
            <p:ph type="sldNum" sz="quarter" idx="5"/>
          </p:nvPr>
        </p:nvSpPr>
        <p:spPr/>
        <p:txBody>
          <a:bodyPr/>
          <a:lstStyle/>
          <a:p>
            <a:fld id="{3784A091-1F93-AB42-9876-C18828070498}" type="slidenum">
              <a:rPr lang="en-US" smtClean="0"/>
              <a:t>31</a:t>
            </a:fld>
            <a:endParaRPr lang="en-US"/>
          </a:p>
        </p:txBody>
      </p:sp>
    </p:spTree>
    <p:extLst>
      <p:ext uri="{BB962C8B-B14F-4D97-AF65-F5344CB8AC3E}">
        <p14:creationId xmlns:p14="http://schemas.microsoft.com/office/powerpoint/2010/main" val="342263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 Significantly decreased behavioral referrals and suspensions in two schools by 45-63 percent, increasing academic achievement (Minnesota department of </a:t>
            </a:r>
            <a:r>
              <a:rPr lang="en-US" dirty="0" err="1"/>
              <a:t>ed</a:t>
            </a:r>
            <a:r>
              <a:rPr lang="en-US" dirty="0"/>
              <a:t> 2011)</a:t>
            </a:r>
          </a:p>
          <a:p>
            <a:endParaRPr lang="en-US" dirty="0"/>
          </a:p>
          <a:p>
            <a:r>
              <a:rPr lang="en-US" dirty="0"/>
              <a:t>Oakland CA- suspensions declined drastically by 87percent and expulsions declined to zero. (Sumner et al, 2010)</a:t>
            </a:r>
          </a:p>
          <a:p>
            <a:endParaRPr lang="en-US" dirty="0"/>
          </a:p>
          <a:p>
            <a:r>
              <a:rPr lang="en-US" dirty="0"/>
              <a:t>Denver CO-  68 percent overall reduction in </a:t>
            </a:r>
            <a:r>
              <a:rPr lang="en-US" dirty="0" err="1"/>
              <a:t>out-of</a:t>
            </a:r>
            <a:r>
              <a:rPr lang="en-US" dirty="0"/>
              <a:t> –school suspensions (advancement project, 2010)</a:t>
            </a:r>
          </a:p>
          <a:p>
            <a:endParaRPr lang="en-US" dirty="0"/>
          </a:p>
          <a:p>
            <a:r>
              <a:rPr lang="en-US" dirty="0"/>
              <a:t>West Philadelphia high school saw a 50% decrease in suspensions along with 52 percent reduction in violent acts during the 2008-2009 school year (</a:t>
            </a:r>
            <a:r>
              <a:rPr lang="en-US" dirty="0" err="1"/>
              <a:t>lewis</a:t>
            </a:r>
            <a:r>
              <a:rPr lang="en-US" dirty="0"/>
              <a:t>, 2009)</a:t>
            </a:r>
          </a:p>
          <a:p>
            <a:endParaRPr lang="en-US" dirty="0"/>
          </a:p>
          <a:p>
            <a:r>
              <a:rPr lang="en-US" dirty="0"/>
              <a:t>Chicago- peer juries saved 1,000 suspension days</a:t>
            </a:r>
          </a:p>
          <a:p>
            <a:r>
              <a:rPr lang="en-US" dirty="0"/>
              <a:t>Palm Beach FL- two schools so a reduction between 130-300 days </a:t>
            </a:r>
          </a:p>
          <a:p>
            <a:endParaRPr lang="en-US" dirty="0"/>
          </a:p>
          <a:p>
            <a:r>
              <a:rPr lang="en-US" dirty="0"/>
              <a:t>UK- decrease in suspension days </a:t>
            </a:r>
          </a:p>
          <a:p>
            <a:r>
              <a:rPr lang="en-US" dirty="0"/>
              <a:t>Canada- 12-73% decrease in suspensions varied by school </a:t>
            </a:r>
          </a:p>
          <a:p>
            <a:r>
              <a:rPr lang="en-US" dirty="0" err="1"/>
              <a:t>Austrailia</a:t>
            </a:r>
            <a:r>
              <a:rPr lang="en-US" dirty="0"/>
              <a:t>- saw it as a an effective response to student misbehavior. </a:t>
            </a:r>
          </a:p>
        </p:txBody>
      </p:sp>
      <p:sp>
        <p:nvSpPr>
          <p:cNvPr id="4" name="Slide Number Placeholder 3"/>
          <p:cNvSpPr>
            <a:spLocks noGrp="1"/>
          </p:cNvSpPr>
          <p:nvPr>
            <p:ph type="sldNum" sz="quarter" idx="5"/>
          </p:nvPr>
        </p:nvSpPr>
        <p:spPr/>
        <p:txBody>
          <a:bodyPr/>
          <a:lstStyle/>
          <a:p>
            <a:fld id="{3784A091-1F93-AB42-9876-C18828070498}" type="slidenum">
              <a:rPr lang="en-US" smtClean="0"/>
              <a:t>32</a:t>
            </a:fld>
            <a:endParaRPr lang="en-US"/>
          </a:p>
        </p:txBody>
      </p:sp>
    </p:spTree>
    <p:extLst>
      <p:ext uri="{BB962C8B-B14F-4D97-AF65-F5344CB8AC3E}">
        <p14:creationId xmlns:p14="http://schemas.microsoft.com/office/powerpoint/2010/main" val="9596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have disabilities, they are often labeled and stigmatized. People tend to say things about them that are not very pleasant and can have a negative influence on their self-esteem and ability to be resilient, arresting them, suspending them only plays into the stigma of our students that are already extremely vulnerable. </a:t>
            </a:r>
          </a:p>
          <a:p>
            <a:endParaRPr lang="en-US" dirty="0"/>
          </a:p>
          <a:p>
            <a:r>
              <a:rPr lang="en-US" dirty="0"/>
              <a:t>How many of you have seen a multidisciplinary team that actually consults with the child to ask the child what they would like to see or what they need. I've been guilty of this too so this is a no judgment zone. </a:t>
            </a:r>
          </a:p>
          <a:p>
            <a:endParaRPr lang="en-US" dirty="0"/>
          </a:p>
          <a:p>
            <a:r>
              <a:rPr lang="en-US" dirty="0"/>
              <a:t>Students are often aware of they have an IEP and what it means Often unaware of how to read or understand their IEP’s. Students like making choices on their own. </a:t>
            </a:r>
          </a:p>
          <a:p>
            <a:endParaRPr lang="en-US" dirty="0"/>
          </a:p>
          <a:p>
            <a:r>
              <a:rPr lang="en-US" dirty="0"/>
              <a:t>But its important because its like walking into a restaurant and the waiter bringing you food without even asking you what you wanted and they bring you something you're allergic to and say “ oh well that’s all we have today” do you stay and eat anyway? Our kids do not have that choice to just leave a school or educational setting just because the plan doesn't suite what they need. </a:t>
            </a:r>
          </a:p>
          <a:p>
            <a:endParaRPr lang="en-US" dirty="0"/>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34</a:t>
            </a:fld>
            <a:endParaRPr lang="en-US"/>
          </a:p>
        </p:txBody>
      </p:sp>
    </p:spTree>
    <p:extLst>
      <p:ext uri="{BB962C8B-B14F-4D97-AF65-F5344CB8AC3E}">
        <p14:creationId xmlns:p14="http://schemas.microsoft.com/office/powerpoint/2010/main" val="262329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4</a:t>
            </a:fld>
            <a:endParaRPr lang="en-US"/>
          </a:p>
        </p:txBody>
      </p:sp>
    </p:spTree>
    <p:extLst>
      <p:ext uri="{BB962C8B-B14F-4D97-AF65-F5344CB8AC3E}">
        <p14:creationId xmlns:p14="http://schemas.microsoft.com/office/powerpoint/2010/main" val="392901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4A091-1F93-AB42-9876-C18828070498}" type="slidenum">
              <a:rPr lang="en-US" smtClean="0"/>
              <a:t>8</a:t>
            </a:fld>
            <a:endParaRPr lang="en-US"/>
          </a:p>
        </p:txBody>
      </p:sp>
    </p:spTree>
    <p:extLst>
      <p:ext uri="{BB962C8B-B14F-4D97-AF65-F5344CB8AC3E}">
        <p14:creationId xmlns:p14="http://schemas.microsoft.com/office/powerpoint/2010/main" val="55087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1980’s there was an increase in juvenile crimes and individuals began to fear and </a:t>
            </a:r>
            <a:r>
              <a:rPr lang="en-US" sz="1200" kern="1200" dirty="0" err="1">
                <a:solidFill>
                  <a:schemeClr val="tx1"/>
                </a:solidFill>
                <a:effectLst/>
                <a:latin typeface="+mn-lt"/>
                <a:ea typeface="+mn-ea"/>
                <a:cs typeface="+mn-cs"/>
              </a:rPr>
              <a:t>juvenilies</a:t>
            </a:r>
            <a:r>
              <a:rPr lang="en-US" sz="1200" kern="1200" dirty="0">
                <a:solidFill>
                  <a:schemeClr val="tx1"/>
                </a:solidFill>
                <a:effectLst/>
                <a:latin typeface="+mn-lt"/>
                <a:ea typeface="+mn-ea"/>
                <a:cs typeface="+mn-cs"/>
              </a:rPr>
              <a:t> and growing criminal adults. The emergence of the </a:t>
            </a:r>
            <a:r>
              <a:rPr lang="en-US" sz="1200" kern="1200" dirty="0" err="1">
                <a:solidFill>
                  <a:schemeClr val="tx1"/>
                </a:solidFill>
                <a:effectLst/>
                <a:latin typeface="+mn-lt"/>
                <a:ea typeface="+mn-ea"/>
                <a:cs typeface="+mn-cs"/>
              </a:rPr>
              <a:t>superpredator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juvenillies</a:t>
            </a:r>
            <a:r>
              <a:rPr lang="en-US" sz="1200" kern="1200" dirty="0">
                <a:solidFill>
                  <a:schemeClr val="tx1"/>
                </a:solidFill>
                <a:effectLst/>
                <a:latin typeface="+mn-lt"/>
                <a:ea typeface="+mn-ea"/>
                <a:cs typeface="+mn-cs"/>
              </a:rPr>
              <a:t> in the media were being portrayed in negative ways as bad, ruthless and careless.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school policies that are directly linked to the justice system from this viewpoint are the increased use of exclusionary discipline, the emergency of zero-tolerance polices, and a trend toward viewing crime control as a central goal of schools, all of which are explicitly concerned with managing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gun free schools act of 1994 was an act passed by the U.S. congress from possession a loaded or unsecured firearm. This act came into place after several school </a:t>
            </a:r>
            <a:r>
              <a:rPr lang="en-US" sz="1200" kern="1200" dirty="0" err="1">
                <a:solidFill>
                  <a:schemeClr val="tx1"/>
                </a:solidFill>
                <a:effectLst/>
                <a:latin typeface="+mn-lt"/>
                <a:ea typeface="+mn-ea"/>
                <a:cs typeface="+mn-cs"/>
              </a:rPr>
              <a:t>shottings</a:t>
            </a:r>
            <a:r>
              <a:rPr lang="en-US" sz="1200" kern="1200" dirty="0">
                <a:solidFill>
                  <a:schemeClr val="tx1"/>
                </a:solidFill>
                <a:effectLst/>
                <a:latin typeface="+mn-lt"/>
                <a:ea typeface="+mn-ea"/>
                <a:cs typeface="+mn-cs"/>
              </a:rPr>
              <a:t>. The US. Government passed this law to inflict major disciplinary actions on students who brought guns and drugs on school campus. While at the time the columbine shooting was very tragic this was not the norm across all school districts.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gun free schools act noted that anyone violating the law would receive a fined no more than 5mk or sentenced to 5 years imprisonment if not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school resource officers were already heard of in a small capacity during the 1950’s after the policy passed this increased the hiring of school resource officers especially in 1999 with the department of justice grant to assist school districts in employing more. The grant ended in 2005 with DOJ spending an average of 180 million a year on SROS’s 48% of schools have SROS, mostly in poor </a:t>
            </a:r>
            <a:r>
              <a:rPr lang="en-US" sz="1200" kern="1200" dirty="0" err="1">
                <a:solidFill>
                  <a:schemeClr val="tx1"/>
                </a:solidFill>
                <a:effectLst/>
                <a:latin typeface="+mn-lt"/>
                <a:ea typeface="+mn-ea"/>
                <a:cs typeface="+mn-cs"/>
              </a:rPr>
              <a:t>nieghboorhods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foundation of the gun free schools act school districts began implementing their own zero tolerance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Zero tolerance policies were written in school guidelines and handbooks. Schools who received any funding </a:t>
            </a:r>
            <a:r>
              <a:rPr lang="en-US" sz="1200" kern="1200" dirty="0" err="1">
                <a:solidFill>
                  <a:schemeClr val="tx1"/>
                </a:solidFill>
                <a:effectLst/>
                <a:latin typeface="+mn-lt"/>
                <a:ea typeface="+mn-ea"/>
                <a:cs typeface="+mn-cs"/>
              </a:rPr>
              <a:t>gfrom</a:t>
            </a:r>
            <a:r>
              <a:rPr lang="en-US" sz="1200" kern="1200" dirty="0">
                <a:solidFill>
                  <a:schemeClr val="tx1"/>
                </a:solidFill>
                <a:effectLst/>
                <a:latin typeface="+mn-lt"/>
                <a:ea typeface="+mn-ea"/>
                <a:cs typeface="+mn-cs"/>
              </a:rPr>
              <a:t> the gun free schools act were required to expel students from school if they </a:t>
            </a:r>
            <a:r>
              <a:rPr lang="en-US" sz="1200" kern="1200" dirty="0" err="1">
                <a:solidFill>
                  <a:schemeClr val="tx1"/>
                </a:solidFill>
                <a:effectLst/>
                <a:latin typeface="+mn-lt"/>
                <a:ea typeface="+mn-ea"/>
                <a:cs typeface="+mn-cs"/>
              </a:rPr>
              <a:t>possesd</a:t>
            </a:r>
            <a:r>
              <a:rPr lang="en-US" sz="1200" kern="1200" dirty="0">
                <a:solidFill>
                  <a:schemeClr val="tx1"/>
                </a:solidFill>
                <a:effectLst/>
                <a:latin typeface="+mn-lt"/>
                <a:ea typeface="+mn-ea"/>
                <a:cs typeface="+mn-cs"/>
              </a:rPr>
              <a:t> a fire arm or drugs. The issue with this is that school districts don’t all use the same language and they use zero-tolerance policies as justifications for suspension for other behaviors like fighting, threatening teachers, insubordination, vandalism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 child left behind act of 2001… Initially this act sounded positive and promising to insure academic achievement for students. This issue is that the strict requirements for school districts to improve test scores created a paradigm shift in teachers teaching to the test, and pushing kids out of classrooms who were behavior concerns or needed more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r>
              <a:rPr lang="en-US" dirty="0"/>
              <a:t>Education for all  handicap children act of 1975 changed to IDEA in 1990. </a:t>
            </a:r>
          </a:p>
          <a:p>
            <a:r>
              <a:rPr lang="en-US" dirty="0"/>
              <a:t>-unlawful for schools to suspend students with disabilities without a due process however this is only into affect if the students suspension last longer than 10 days. </a:t>
            </a:r>
          </a:p>
          <a:p>
            <a:pPr marL="171450" indent="-171450">
              <a:buFontTx/>
              <a:buChar char="-"/>
            </a:pPr>
            <a:r>
              <a:rPr lang="en-US" dirty="0"/>
              <a:t>Schools are not required to provide instruction during the disciplinary period. Resulting in academically vulnerable students been pushed further behind in achievement. </a:t>
            </a:r>
          </a:p>
          <a:p>
            <a:pPr marL="171450" indent="-171450">
              <a:buFontTx/>
              <a:buChar char="-"/>
            </a:pPr>
            <a:r>
              <a:rPr lang="en-US" dirty="0"/>
              <a:t>Students behavior should not be a manifestation of their disability </a:t>
            </a:r>
          </a:p>
          <a:p>
            <a:pPr marL="171450" indent="-171450">
              <a:buFontTx/>
              <a:buChar char="-"/>
            </a:pPr>
            <a:r>
              <a:rPr lang="en-US" dirty="0"/>
              <a:t>The law is so fluid with loopholes and “at your discretions that it leaves the faith of the students in the hands of school staff and professionals who are often biased  of students with disabilities (insert excerpts from 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11</a:t>
            </a:fld>
            <a:endParaRPr lang="en-US"/>
          </a:p>
        </p:txBody>
      </p:sp>
    </p:spTree>
    <p:extLst>
      <p:ext uri="{BB962C8B-B14F-4D97-AF65-F5344CB8AC3E}">
        <p14:creationId xmlns:p14="http://schemas.microsoft.com/office/powerpoint/2010/main" val="422917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premises is that these acts created an environment were the most vulnerable of students had increase in suspension rates </a:t>
            </a:r>
          </a:p>
          <a:p>
            <a:endParaRPr lang="en-US" dirty="0"/>
          </a:p>
          <a:p>
            <a:r>
              <a:rPr lang="en-US" sz="1200" kern="1200" dirty="0">
                <a:solidFill>
                  <a:schemeClr val="tx1"/>
                </a:solidFill>
                <a:effectLst/>
                <a:latin typeface="+mn-lt"/>
                <a:ea typeface="+mn-ea"/>
                <a:cs typeface="+mn-cs"/>
              </a:rPr>
              <a:t>A seventh grade student in Glendale, Arizona, was suspended for the remainder of</a:t>
            </a:r>
          </a:p>
          <a:p>
            <a:r>
              <a:rPr lang="en-US" sz="1200" kern="1200" dirty="0">
                <a:solidFill>
                  <a:schemeClr val="tx1"/>
                </a:solidFill>
                <a:effectLst/>
                <a:latin typeface="+mn-lt"/>
                <a:ea typeface="+mn-ea"/>
                <a:cs typeface="+mn-cs"/>
              </a:rPr>
              <a:t>the school term after bringing a homemade rocket made from a potato chip</a:t>
            </a:r>
          </a:p>
          <a:p>
            <a:r>
              <a:rPr lang="en-US" sz="1200" kern="1200" dirty="0">
                <a:solidFill>
                  <a:schemeClr val="tx1"/>
                </a:solidFill>
                <a:effectLst/>
                <a:latin typeface="+mn-lt"/>
                <a:ea typeface="+mn-ea"/>
                <a:cs typeface="+mn-cs"/>
              </a:rPr>
              <a:t>container to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five year old student at </a:t>
            </a:r>
            <a:r>
              <a:rPr lang="en-US" sz="1200" kern="1200" dirty="0" err="1">
                <a:solidFill>
                  <a:schemeClr val="tx1"/>
                </a:solidFill>
                <a:effectLst/>
                <a:latin typeface="+mn-lt"/>
                <a:ea typeface="+mn-ea"/>
                <a:cs typeface="+mn-cs"/>
              </a:rPr>
              <a:t>Curtisville</a:t>
            </a:r>
            <a:r>
              <a:rPr lang="en-US" sz="1200" kern="1200" dirty="0">
                <a:solidFill>
                  <a:schemeClr val="tx1"/>
                </a:solidFill>
                <a:effectLst/>
                <a:latin typeface="+mn-lt"/>
                <a:ea typeface="+mn-ea"/>
                <a:cs typeface="+mn-cs"/>
              </a:rPr>
              <a:t> Elementary School in Deer Lakes, Pennsylvania</a:t>
            </a:r>
          </a:p>
          <a:p>
            <a:r>
              <a:rPr lang="en-US" sz="1200" kern="1200" dirty="0">
                <a:solidFill>
                  <a:schemeClr val="tx1"/>
                </a:solidFill>
                <a:effectLst/>
                <a:latin typeface="+mn-lt"/>
                <a:ea typeface="+mn-ea"/>
                <a:cs typeface="+mn-cs"/>
              </a:rPr>
              <a:t>was suspended for bringing a five-inch plastic axe to school as part of his fireman</a:t>
            </a:r>
          </a:p>
          <a:p>
            <a:r>
              <a:rPr lang="en-US" sz="1200" kern="1200" dirty="0">
                <a:solidFill>
                  <a:schemeClr val="tx1"/>
                </a:solidFill>
                <a:effectLst/>
                <a:latin typeface="+mn-lt"/>
                <a:ea typeface="+mn-ea"/>
                <a:cs typeface="+mn-cs"/>
              </a:rPr>
              <a:t>Halloween costume.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freshman in Ewing, New Jersey was suspended until agreeing to submit to a drug</a:t>
            </a:r>
          </a:p>
          <a:p>
            <a:r>
              <a:rPr lang="en-US" sz="1200" kern="1200" dirty="0">
                <a:solidFill>
                  <a:schemeClr val="tx1"/>
                </a:solidFill>
                <a:effectLst/>
                <a:latin typeface="+mn-lt"/>
                <a:ea typeface="+mn-ea"/>
                <a:cs typeface="+mn-cs"/>
              </a:rPr>
              <a:t>test, following a teacher’s accusation after the student fell asleep in class.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sophomore in Westlake High School in Waldorf, Maryland received a ten-day</a:t>
            </a:r>
          </a:p>
          <a:p>
            <a:r>
              <a:rPr lang="en-US" sz="1200" kern="1200" dirty="0">
                <a:solidFill>
                  <a:schemeClr val="tx1"/>
                </a:solidFill>
                <a:effectLst/>
                <a:latin typeface="+mn-lt"/>
                <a:ea typeface="+mn-ea"/>
                <a:cs typeface="+mn-cs"/>
              </a:rPr>
              <a:t>suspension after stating in the morning announcements that his French teacher was</a:t>
            </a:r>
          </a:p>
          <a:p>
            <a:r>
              <a:rPr lang="en-US" sz="1200" kern="1200" dirty="0">
                <a:solidFill>
                  <a:schemeClr val="tx1"/>
                </a:solidFill>
                <a:effectLst/>
                <a:latin typeface="+mn-lt"/>
                <a:ea typeface="+mn-ea"/>
                <a:cs typeface="+mn-cs"/>
              </a:rPr>
              <a:t>not fluent in French.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Suspensions don’t do anything except push students further behind in meeting academic goals, decrease academic instruction hours and increases the risk that students will be be suspended again. Restricted access to behavior emotional support, school counselors,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is staying home with the kids??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12</a:t>
            </a:fld>
            <a:endParaRPr lang="en-US"/>
          </a:p>
        </p:txBody>
      </p:sp>
    </p:spTree>
    <p:extLst>
      <p:ext uri="{BB962C8B-B14F-4D97-AF65-F5344CB8AC3E}">
        <p14:creationId xmlns:p14="http://schemas.microsoft.com/office/powerpoint/2010/main" val="326273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see here that the acts developed to only penalize weapon and drug carriers has in fact created a foundation for suspensions for minor acts that can be managed in the school .</a:t>
            </a:r>
          </a:p>
        </p:txBody>
      </p:sp>
      <p:sp>
        <p:nvSpPr>
          <p:cNvPr id="4" name="Slide Number Placeholder 3"/>
          <p:cNvSpPr>
            <a:spLocks noGrp="1"/>
          </p:cNvSpPr>
          <p:nvPr>
            <p:ph type="sldNum" sz="quarter" idx="5"/>
          </p:nvPr>
        </p:nvSpPr>
        <p:spPr/>
        <p:txBody>
          <a:bodyPr/>
          <a:lstStyle/>
          <a:p>
            <a:fld id="{3784A091-1F93-AB42-9876-C18828070498}" type="slidenum">
              <a:rPr lang="en-US" smtClean="0"/>
              <a:t>13</a:t>
            </a:fld>
            <a:endParaRPr lang="en-US"/>
          </a:p>
        </p:txBody>
      </p:sp>
    </p:spTree>
    <p:extLst>
      <p:ext uri="{BB962C8B-B14F-4D97-AF65-F5344CB8AC3E}">
        <p14:creationId xmlns:p14="http://schemas.microsoft.com/office/powerpoint/2010/main" val="64246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15</a:t>
            </a:fld>
            <a:endParaRPr lang="en-US"/>
          </a:p>
        </p:txBody>
      </p:sp>
    </p:spTree>
    <p:extLst>
      <p:ext uri="{BB962C8B-B14F-4D97-AF65-F5344CB8AC3E}">
        <p14:creationId xmlns:p14="http://schemas.microsoft.com/office/powerpoint/2010/main" val="351926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places students at a major risk for low academic achievement (decrease in the amount of instructional hours when students are not in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Mallet, 2016 and Scott and Steinberg, 2008 &amp;2003) speaks on the Increases risk of recidivism in the criminal justice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Increases risk of school drop outs.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JJS increases risk of suicide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Increases low-self esteem related to language and stigma.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784A091-1F93-AB42-9876-C18828070498}" type="slidenum">
              <a:rPr lang="en-US" smtClean="0"/>
              <a:t>16</a:t>
            </a:fld>
            <a:endParaRPr lang="en-US"/>
          </a:p>
        </p:txBody>
      </p:sp>
    </p:spTree>
    <p:extLst>
      <p:ext uri="{BB962C8B-B14F-4D97-AF65-F5344CB8AC3E}">
        <p14:creationId xmlns:p14="http://schemas.microsoft.com/office/powerpoint/2010/main" val="352522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name all 6 of the social work ethics. </a:t>
            </a:r>
          </a:p>
        </p:txBody>
      </p:sp>
      <p:sp>
        <p:nvSpPr>
          <p:cNvPr id="4" name="Slide Number Placeholder 3"/>
          <p:cNvSpPr>
            <a:spLocks noGrp="1"/>
          </p:cNvSpPr>
          <p:nvPr>
            <p:ph type="sldNum" sz="quarter" idx="5"/>
          </p:nvPr>
        </p:nvSpPr>
        <p:spPr/>
        <p:txBody>
          <a:bodyPr/>
          <a:lstStyle/>
          <a:p>
            <a:fld id="{3784A091-1F93-AB42-9876-C18828070498}" type="slidenum">
              <a:rPr lang="en-US" smtClean="0"/>
              <a:t>18</a:t>
            </a:fld>
            <a:endParaRPr lang="en-US"/>
          </a:p>
        </p:txBody>
      </p:sp>
    </p:spTree>
    <p:extLst>
      <p:ext uri="{BB962C8B-B14F-4D97-AF65-F5344CB8AC3E}">
        <p14:creationId xmlns:p14="http://schemas.microsoft.com/office/powerpoint/2010/main" val="191662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57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7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36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3/17/19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16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47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91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75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4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065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91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271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04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3/17/19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484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3/17/19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38382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0uCrA7ePno" TargetMode="External"/><Relationship Id="rId7"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SZ7X-Ot2k8"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LQWNyS4QSao"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proxycu.wrlc.org/10.1177/003172171109300204" TargetMode="External"/><Relationship Id="rId7" Type="http://schemas.openxmlformats.org/officeDocument/2006/relationships/hyperlink" Target="https://www.civilrightsproject.ucla.edu/resources/projects/center-for-civil-rights-remedies/school-to-prison-folder/state-reports/dignity-disparity-and-desistance-" TargetMode="External"/><Relationship Id="rId2" Type="http://schemas.openxmlformats.org/officeDocument/2006/relationships/hyperlink" Target="https://doi.org/10.1177/1555458915626758" TargetMode="External"/><Relationship Id="rId1" Type="http://schemas.openxmlformats.org/officeDocument/2006/relationships/slideLayout" Target="../slideLayouts/slideLayout7.xml"/><Relationship Id="rId6" Type="http://schemas.openxmlformats.org/officeDocument/2006/relationships/hyperlink" Target="http://grandchallengesforsocialwork.org/wp-content/uploads/2015/12/WP4-with-cover.pdf" TargetMode="External"/><Relationship Id="rId5" Type="http://schemas.openxmlformats.org/officeDocument/2006/relationships/hyperlink" Target="https://www.ncd.gov/sites/default/files/Documents/NCD_School-to-PrisonReport_508-PDF.pdf" TargetMode="External"/><Relationship Id="rId4" Type="http://schemas.openxmlformats.org/officeDocument/2006/relationships/hyperlink" Target="http://schoollawcenter.com/wp/wp-content/uploads/2012/10/Alternative-Disciplinar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54butler@cua.edu" TargetMode="External"/><Relationship Id="rId2" Type="http://schemas.openxmlformats.org/officeDocument/2006/relationships/hyperlink" Target="mailto:butler.timmesha@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0829-182B-BC40-9FD0-95471760E826}"/>
              </a:ext>
            </a:extLst>
          </p:cNvPr>
          <p:cNvSpPr>
            <a:spLocks noGrp="1"/>
          </p:cNvSpPr>
          <p:nvPr>
            <p:ph type="ctrTitle"/>
          </p:nvPr>
        </p:nvSpPr>
        <p:spPr/>
        <p:txBody>
          <a:bodyPr/>
          <a:lstStyle/>
          <a:p>
            <a:r>
              <a:rPr lang="en-US" b="0" dirty="0"/>
              <a:t>School to Prison Pipeline: School Strategies necessary for smart </a:t>
            </a:r>
            <a:r>
              <a:rPr lang="en-US" b="0" dirty="0" err="1"/>
              <a:t>decarceration</a:t>
            </a:r>
            <a:r>
              <a:rPr lang="en-US" b="0" dirty="0"/>
              <a:t>.</a:t>
            </a:r>
            <a:endParaRPr lang="en-US" i="1" dirty="0"/>
          </a:p>
        </p:txBody>
      </p:sp>
      <p:sp>
        <p:nvSpPr>
          <p:cNvPr id="3" name="Subtitle 2">
            <a:extLst>
              <a:ext uri="{FF2B5EF4-FFF2-40B4-BE49-F238E27FC236}">
                <a16:creationId xmlns:a16="http://schemas.microsoft.com/office/drawing/2014/main" id="{D4B49BE8-7E15-634D-A44E-70E461DF2CD5}"/>
              </a:ext>
            </a:extLst>
          </p:cNvPr>
          <p:cNvSpPr>
            <a:spLocks noGrp="1"/>
          </p:cNvSpPr>
          <p:nvPr>
            <p:ph type="subTitle" idx="1"/>
          </p:nvPr>
        </p:nvSpPr>
        <p:spPr>
          <a:xfrm>
            <a:off x="810001" y="5280847"/>
            <a:ext cx="10572000" cy="1048516"/>
          </a:xfrm>
        </p:spPr>
        <p:txBody>
          <a:bodyPr>
            <a:normAutofit fontScale="92500" lnSpcReduction="10000"/>
          </a:bodyPr>
          <a:lstStyle/>
          <a:p>
            <a:r>
              <a:rPr lang="en-US" dirty="0" err="1"/>
              <a:t>Timmesha</a:t>
            </a:r>
            <a:r>
              <a:rPr lang="en-US" dirty="0"/>
              <a:t> Butler, MSW, LICSW, LCSW</a:t>
            </a:r>
          </a:p>
          <a:p>
            <a:r>
              <a:rPr lang="en-US" dirty="0"/>
              <a:t>2019 National School Social Work Conference Orlando, Florida </a:t>
            </a:r>
          </a:p>
          <a:p>
            <a:r>
              <a:rPr lang="en-US" dirty="0"/>
              <a:t>School Social Work Association of America</a:t>
            </a:r>
          </a:p>
        </p:txBody>
      </p:sp>
    </p:spTree>
    <p:extLst>
      <p:ext uri="{BB962C8B-B14F-4D97-AF65-F5344CB8AC3E}">
        <p14:creationId xmlns:p14="http://schemas.microsoft.com/office/powerpoint/2010/main" val="311073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3ECF-8901-8843-97B6-D8EF6D2C9B11}"/>
              </a:ext>
            </a:extLst>
          </p:cNvPr>
          <p:cNvSpPr>
            <a:spLocks noGrp="1"/>
          </p:cNvSpPr>
          <p:nvPr>
            <p:ph type="title"/>
          </p:nvPr>
        </p:nvSpPr>
        <p:spPr/>
        <p:txBody>
          <a:bodyPr/>
          <a:lstStyle/>
          <a:p>
            <a:pPr algn="ctr"/>
            <a:r>
              <a:rPr lang="en-US" dirty="0">
                <a:solidFill>
                  <a:schemeClr val="tx1"/>
                </a:solidFill>
              </a:rPr>
              <a:t>Who’s Who of the SPP  </a:t>
            </a:r>
          </a:p>
        </p:txBody>
      </p:sp>
      <p:graphicFrame>
        <p:nvGraphicFramePr>
          <p:cNvPr id="7" name="Content Placeholder 6">
            <a:extLst>
              <a:ext uri="{FF2B5EF4-FFF2-40B4-BE49-F238E27FC236}">
                <a16:creationId xmlns:a16="http://schemas.microsoft.com/office/drawing/2014/main" id="{63998419-589A-B448-B9E5-CB921C1B427B}"/>
              </a:ext>
            </a:extLst>
          </p:cNvPr>
          <p:cNvGraphicFramePr>
            <a:graphicFrameLocks noGrp="1"/>
          </p:cNvGraphicFramePr>
          <p:nvPr>
            <p:ph sz="half" idx="2"/>
            <p:extLst>
              <p:ext uri="{D42A27DB-BD31-4B8C-83A1-F6EECF244321}">
                <p14:modId xmlns:p14="http://schemas.microsoft.com/office/powerpoint/2010/main" val="2123677809"/>
              </p:ext>
            </p:extLst>
          </p:nvPr>
        </p:nvGraphicFramePr>
        <p:xfrm>
          <a:off x="6188075" y="2222500"/>
          <a:ext cx="5194300" cy="3638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8755D3C-31AD-6440-A906-E8F23414ADE8}"/>
              </a:ext>
            </a:extLst>
          </p:cNvPr>
          <p:cNvGraphicFramePr/>
          <p:nvPr>
            <p:extLst>
              <p:ext uri="{D42A27DB-BD31-4B8C-83A1-F6EECF244321}">
                <p14:modId xmlns:p14="http://schemas.microsoft.com/office/powerpoint/2010/main" val="1541752492"/>
              </p:ext>
            </p:extLst>
          </p:nvPr>
        </p:nvGraphicFramePr>
        <p:xfrm>
          <a:off x="928687" y="2363786"/>
          <a:ext cx="4600575" cy="34972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CF72412-2F3B-D94D-90E0-5A0F6D7EC57F}"/>
              </a:ext>
            </a:extLst>
          </p:cNvPr>
          <p:cNvSpPr txBox="1"/>
          <p:nvPr/>
        </p:nvSpPr>
        <p:spPr>
          <a:xfrm>
            <a:off x="4100513" y="5676384"/>
            <a:ext cx="164306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OJJDP, 2015</a:t>
            </a:r>
          </a:p>
        </p:txBody>
      </p:sp>
      <p:sp>
        <p:nvSpPr>
          <p:cNvPr id="13" name="TextBox 12">
            <a:extLst>
              <a:ext uri="{FF2B5EF4-FFF2-40B4-BE49-F238E27FC236}">
                <a16:creationId xmlns:a16="http://schemas.microsoft.com/office/drawing/2014/main" id="{D6FE5ED6-A953-ED44-BE2E-CA7999CC57DA}"/>
              </a:ext>
            </a:extLst>
          </p:cNvPr>
          <p:cNvSpPr txBox="1"/>
          <p:nvPr/>
        </p:nvSpPr>
        <p:spPr>
          <a:xfrm>
            <a:off x="9839326" y="5676384"/>
            <a:ext cx="164306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NCD, 2015</a:t>
            </a:r>
          </a:p>
        </p:txBody>
      </p:sp>
    </p:spTree>
    <p:extLst>
      <p:ext uri="{BB962C8B-B14F-4D97-AF65-F5344CB8AC3E}">
        <p14:creationId xmlns:p14="http://schemas.microsoft.com/office/powerpoint/2010/main" val="280698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C7C728F3-145E-426A-91AC-CDE4D984D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9F1F689-BD84-4BD2-A649-497370713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180" cy="68691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2"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A1574D-6F3D-CD47-BE74-EF4BBDC3C753}"/>
              </a:ext>
            </a:extLst>
          </p:cNvPr>
          <p:cNvSpPr>
            <a:spLocks noGrp="1"/>
          </p:cNvSpPr>
          <p:nvPr>
            <p:ph type="title"/>
          </p:nvPr>
        </p:nvSpPr>
        <p:spPr>
          <a:xfrm>
            <a:off x="810001" y="4817533"/>
            <a:ext cx="10572000" cy="779529"/>
          </a:xfrm>
          <a:effectLst/>
        </p:spPr>
        <p:txBody>
          <a:bodyPr vert="horz" lIns="91440" tIns="45720" rIns="91440" bIns="45720" rtlCol="0" anchor="b">
            <a:normAutofit/>
          </a:bodyPr>
          <a:lstStyle/>
          <a:p>
            <a:pPr algn="ctr"/>
            <a:r>
              <a:rPr lang="en-US" dirty="0">
                <a:solidFill>
                  <a:schemeClr val="tx1"/>
                </a:solidFill>
                <a:hlinkClick r:id="rId3"/>
              </a:rPr>
              <a:t>How did we get here?</a:t>
            </a:r>
            <a:r>
              <a:rPr lang="en-US" dirty="0">
                <a:solidFill>
                  <a:schemeClr val="tx1"/>
                </a:solidFill>
              </a:rPr>
              <a:t> </a:t>
            </a:r>
          </a:p>
        </p:txBody>
      </p:sp>
      <p:pic>
        <p:nvPicPr>
          <p:cNvPr id="10" name="Picture 9">
            <a:extLst>
              <a:ext uri="{FF2B5EF4-FFF2-40B4-BE49-F238E27FC236}">
                <a16:creationId xmlns:a16="http://schemas.microsoft.com/office/drawing/2014/main" id="{78D232FA-993D-954E-ACED-BA5E4DD49C3C}"/>
              </a:ext>
            </a:extLst>
          </p:cNvPr>
          <p:cNvPicPr>
            <a:picLocks noChangeAspect="1"/>
          </p:cNvPicPr>
          <p:nvPr/>
        </p:nvPicPr>
        <p:blipFill>
          <a:blip r:embed="rId4"/>
          <a:stretch>
            <a:fillRect/>
          </a:stretch>
        </p:blipFill>
        <p:spPr>
          <a:xfrm>
            <a:off x="632205" y="711402"/>
            <a:ext cx="2615183" cy="3460088"/>
          </a:xfrm>
          <a:prstGeom prst="roundRect">
            <a:avLst>
              <a:gd name="adj" fmla="val 3876"/>
            </a:avLst>
          </a:prstGeom>
          <a:ln>
            <a:noFill/>
          </a:ln>
          <a:effectLst/>
        </p:spPr>
      </p:pic>
      <p:pic>
        <p:nvPicPr>
          <p:cNvPr id="11" name="Picture 10">
            <a:extLst>
              <a:ext uri="{FF2B5EF4-FFF2-40B4-BE49-F238E27FC236}">
                <a16:creationId xmlns:a16="http://schemas.microsoft.com/office/drawing/2014/main" id="{883C7585-69B0-2D4A-9292-3C90A98154D9}"/>
              </a:ext>
            </a:extLst>
          </p:cNvPr>
          <p:cNvPicPr>
            <a:picLocks noChangeAspect="1"/>
          </p:cNvPicPr>
          <p:nvPr/>
        </p:nvPicPr>
        <p:blipFill>
          <a:blip r:embed="rId5"/>
          <a:stretch>
            <a:fillRect/>
          </a:stretch>
        </p:blipFill>
        <p:spPr>
          <a:xfrm>
            <a:off x="3398968" y="1133856"/>
            <a:ext cx="2615184" cy="2615184"/>
          </a:xfrm>
          <a:prstGeom prst="roundRect">
            <a:avLst>
              <a:gd name="adj" fmla="val 3876"/>
            </a:avLst>
          </a:prstGeom>
          <a:ln>
            <a:noFill/>
          </a:ln>
          <a:effectLst/>
        </p:spPr>
      </p:pic>
      <p:pic>
        <p:nvPicPr>
          <p:cNvPr id="9" name="Content Placeholder 8">
            <a:extLst>
              <a:ext uri="{FF2B5EF4-FFF2-40B4-BE49-F238E27FC236}">
                <a16:creationId xmlns:a16="http://schemas.microsoft.com/office/drawing/2014/main" id="{C5A8ADA7-605C-0248-AF9B-05F8E87870DC}"/>
              </a:ext>
            </a:extLst>
          </p:cNvPr>
          <p:cNvPicPr>
            <a:picLocks noGrp="1" noChangeAspect="1"/>
          </p:cNvPicPr>
          <p:nvPr>
            <p:ph sz="half" idx="1"/>
          </p:nvPr>
        </p:nvPicPr>
        <p:blipFill>
          <a:blip r:embed="rId6"/>
          <a:stretch>
            <a:fillRect/>
          </a:stretch>
        </p:blipFill>
        <p:spPr>
          <a:xfrm>
            <a:off x="6165731" y="1133856"/>
            <a:ext cx="2615184" cy="2615184"/>
          </a:xfrm>
          <a:prstGeom prst="roundRect">
            <a:avLst>
              <a:gd name="adj" fmla="val 3876"/>
            </a:avLst>
          </a:prstGeom>
          <a:ln>
            <a:noFill/>
          </a:ln>
          <a:effectLst/>
        </p:spPr>
      </p:pic>
      <p:pic>
        <p:nvPicPr>
          <p:cNvPr id="12" name="Picture 11">
            <a:extLst>
              <a:ext uri="{FF2B5EF4-FFF2-40B4-BE49-F238E27FC236}">
                <a16:creationId xmlns:a16="http://schemas.microsoft.com/office/drawing/2014/main" id="{98299D93-6663-E243-B77D-9B5C45B087A8}"/>
              </a:ext>
            </a:extLst>
          </p:cNvPr>
          <p:cNvPicPr>
            <a:picLocks noChangeAspect="1"/>
          </p:cNvPicPr>
          <p:nvPr/>
        </p:nvPicPr>
        <p:blipFill>
          <a:blip r:embed="rId7"/>
          <a:stretch>
            <a:fillRect/>
          </a:stretch>
        </p:blipFill>
        <p:spPr>
          <a:xfrm>
            <a:off x="8932495" y="1709196"/>
            <a:ext cx="2615184" cy="1464503"/>
          </a:xfrm>
          <a:prstGeom prst="roundRect">
            <a:avLst>
              <a:gd name="adj" fmla="val 3876"/>
            </a:avLst>
          </a:prstGeom>
          <a:ln>
            <a:noFill/>
          </a:ln>
          <a:effectLst/>
        </p:spPr>
      </p:pic>
    </p:spTree>
    <p:extLst>
      <p:ext uri="{BB962C8B-B14F-4D97-AF65-F5344CB8AC3E}">
        <p14:creationId xmlns:p14="http://schemas.microsoft.com/office/powerpoint/2010/main" val="19912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0C7173-3683-3C4C-B378-51D3B1557A5B}"/>
              </a:ext>
            </a:extLst>
          </p:cNvPr>
          <p:cNvPicPr>
            <a:picLocks noChangeAspect="1"/>
          </p:cNvPicPr>
          <p:nvPr/>
        </p:nvPicPr>
        <p:blipFill>
          <a:blip r:embed="rId3">
            <a:alphaModFix/>
          </a:blip>
          <a:stretch>
            <a:fillRect/>
          </a:stretch>
        </p:blipFill>
        <p:spPr>
          <a:xfrm>
            <a:off x="2814638" y="247652"/>
            <a:ext cx="6086474" cy="6086474"/>
          </a:xfrm>
          <a:prstGeom prst="rect">
            <a:avLst/>
          </a:prstGeom>
        </p:spPr>
      </p:pic>
    </p:spTree>
    <p:extLst>
      <p:ext uri="{BB962C8B-B14F-4D97-AF65-F5344CB8AC3E}">
        <p14:creationId xmlns:p14="http://schemas.microsoft.com/office/powerpoint/2010/main" val="356217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98D28F-BB64-FB4E-92AE-685B7BE4F313}"/>
              </a:ext>
            </a:extLst>
          </p:cNvPr>
          <p:cNvSpPr>
            <a:spLocks noGrp="1"/>
          </p:cNvSpPr>
          <p:nvPr>
            <p:ph type="title"/>
          </p:nvPr>
        </p:nvSpPr>
        <p:spPr>
          <a:xfrm>
            <a:off x="451515" y="1734857"/>
            <a:ext cx="3765483" cy="3388287"/>
          </a:xfrm>
        </p:spPr>
        <p:txBody>
          <a:bodyPr anchor="ctr">
            <a:normAutofit/>
          </a:bodyPr>
          <a:lstStyle/>
          <a:p>
            <a:r>
              <a:rPr lang="en-US" dirty="0"/>
              <a:t>Suspension Data</a:t>
            </a:r>
          </a:p>
        </p:txBody>
      </p:sp>
      <p:sp>
        <p:nvSpPr>
          <p:cNvPr id="4" name="Content Placeholder 3">
            <a:extLst>
              <a:ext uri="{FF2B5EF4-FFF2-40B4-BE49-F238E27FC236}">
                <a16:creationId xmlns:a16="http://schemas.microsoft.com/office/drawing/2014/main" id="{C67E3D97-4A77-1443-9089-7CDC9A1233F6}"/>
              </a:ext>
            </a:extLst>
          </p:cNvPr>
          <p:cNvSpPr>
            <a:spLocks noGrp="1"/>
          </p:cNvSpPr>
          <p:nvPr>
            <p:ph idx="1"/>
          </p:nvPr>
        </p:nvSpPr>
        <p:spPr>
          <a:xfrm>
            <a:off x="5443538" y="1143000"/>
            <a:ext cx="6315511" cy="4878882"/>
          </a:xfrm>
          <a:effectLst/>
        </p:spPr>
        <p:txBody>
          <a:bodyPr>
            <a:noAutofit/>
          </a:bodyPr>
          <a:lstStyle/>
          <a:p>
            <a:r>
              <a:rPr lang="en-US" sz="2400" dirty="0"/>
              <a:t>1/5 students with disabilities receive out of school suspension (3x the rates of their peers)</a:t>
            </a:r>
          </a:p>
          <a:p>
            <a:r>
              <a:rPr lang="en-US" sz="2400" dirty="0"/>
              <a:t>In 2015 17.8 suspensions occurred for every 100 African American students, 5.2 for every100 Hispanic students, and  4.4 suspensions for every 100 white students.</a:t>
            </a:r>
          </a:p>
          <a:p>
            <a:r>
              <a:rPr lang="en-US" sz="2400" dirty="0"/>
              <a:t>Students involved in one or more disciplinary incidents were 23.4 times more likely to be referred to the juvenile justice system.</a:t>
            </a:r>
          </a:p>
          <a:p>
            <a:r>
              <a:rPr lang="en-US" sz="2400" dirty="0"/>
              <a:t>Over 50% of suspensions are a result of student defiance, and fighting.</a:t>
            </a:r>
          </a:p>
        </p:txBody>
      </p:sp>
    </p:spTree>
    <p:extLst>
      <p:ext uri="{BB962C8B-B14F-4D97-AF65-F5344CB8AC3E}">
        <p14:creationId xmlns:p14="http://schemas.microsoft.com/office/powerpoint/2010/main" val="424210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Rectangle 8">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9239D-0546-324F-ACEC-40E9E7E6D679}"/>
              </a:ext>
            </a:extLst>
          </p:cNvPr>
          <p:cNvSpPr>
            <a:spLocks noGrp="1"/>
          </p:cNvSpPr>
          <p:nvPr>
            <p:ph type="title"/>
          </p:nvPr>
        </p:nvSpPr>
        <p:spPr>
          <a:xfrm>
            <a:off x="6095999" y="1032918"/>
            <a:ext cx="5452533" cy="4796382"/>
          </a:xfrm>
          <a:effectLst/>
        </p:spPr>
        <p:txBody>
          <a:bodyPr vert="horz" lIns="91440" tIns="45720" rIns="91440" bIns="45720" rtlCol="0" anchor="ctr">
            <a:normAutofit/>
          </a:bodyPr>
          <a:lstStyle/>
          <a:p>
            <a:pPr algn="l">
              <a:lnSpc>
                <a:spcPct val="90000"/>
              </a:lnSpc>
            </a:pPr>
            <a:r>
              <a:rPr lang="en-US" sz="3600" dirty="0">
                <a:solidFill>
                  <a:schemeClr val="accent1"/>
                </a:solidFill>
              </a:rPr>
              <a:t>“Even when suspension doesn’t work, at least they are out of classroom and not bothering anyone... Let the parent deal with them, it’s their problem really”</a:t>
            </a:r>
            <a:br>
              <a:rPr lang="en-US" sz="3600" dirty="0">
                <a:solidFill>
                  <a:schemeClr val="accent1"/>
                </a:solidFill>
              </a:rPr>
            </a:br>
            <a:endParaRPr lang="en-US" sz="3600" dirty="0">
              <a:solidFill>
                <a:schemeClr val="accent1"/>
              </a:solidFill>
            </a:endParaRPr>
          </a:p>
        </p:txBody>
      </p:sp>
      <p:sp useBgFill="1">
        <p:nvSpPr>
          <p:cNvPr id="15" name="Freeform: Shape 10">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230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4" name="Rectangle 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803604-D8E3-474E-BADD-E51916A0C442}"/>
              </a:ext>
            </a:extLst>
          </p:cNvPr>
          <p:cNvSpPr>
            <a:spLocks noGrp="1"/>
          </p:cNvSpPr>
          <p:nvPr>
            <p:ph type="title"/>
          </p:nvPr>
        </p:nvSpPr>
        <p:spPr>
          <a:xfrm>
            <a:off x="1280559" y="1286935"/>
            <a:ext cx="9638153" cy="2668377"/>
          </a:xfrm>
          <a:effectLst/>
        </p:spPr>
        <p:txBody>
          <a:bodyPr vert="horz" lIns="91440" tIns="45720" rIns="91440" bIns="45720" rtlCol="0" anchor="b">
            <a:normAutofit/>
          </a:bodyPr>
          <a:lstStyle/>
          <a:p>
            <a:pPr algn="ctr"/>
            <a:r>
              <a:rPr lang="en-US" sz="5400" dirty="0">
                <a:solidFill>
                  <a:schemeClr val="tx1"/>
                </a:solidFill>
                <a:hlinkClick r:id="rId3"/>
              </a:rPr>
              <a:t>WHY SHOULD WE CARE?</a:t>
            </a:r>
            <a:endParaRPr lang="en-US" sz="5400" dirty="0">
              <a:solidFill>
                <a:schemeClr val="tx1"/>
              </a:solidFill>
            </a:endParaRPr>
          </a:p>
        </p:txBody>
      </p:sp>
    </p:spTree>
    <p:extLst>
      <p:ext uri="{BB962C8B-B14F-4D97-AF65-F5344CB8AC3E}">
        <p14:creationId xmlns:p14="http://schemas.microsoft.com/office/powerpoint/2010/main" val="219823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C7C728F3-145E-426A-91AC-CDE4D984D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ounded Rectangle 16">
            <a:extLst>
              <a:ext uri="{FF2B5EF4-FFF2-40B4-BE49-F238E27FC236}">
                <a16:creationId xmlns:a16="http://schemas.microsoft.com/office/drawing/2014/main" id="{27C8FC7F-7C7F-491C-9FCA-6BCC885DA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306" y="643464"/>
            <a:ext cx="10927614" cy="3599352"/>
          </a:xfrm>
          <a:prstGeom prst="roundRect">
            <a:avLst>
              <a:gd name="adj" fmla="val 3513"/>
            </a:avLst>
          </a:prstGeom>
          <a:solidFill>
            <a:srgbClr val="FFFFFF"/>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9B70B65-7AC7-4119-A404-399617955B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9331" y="4525094"/>
            <a:ext cx="12203151" cy="2344057"/>
            <a:chOff x="0" y="4525094"/>
            <a:chExt cx="12203151" cy="2344057"/>
          </a:xfrm>
        </p:grpSpPr>
        <p:sp>
          <p:nvSpPr>
            <p:cNvPr id="22" name="Freeform 9">
              <a:extLst>
                <a:ext uri="{FF2B5EF4-FFF2-40B4-BE49-F238E27FC236}">
                  <a16:creationId xmlns:a16="http://schemas.microsoft.com/office/drawing/2014/main" id="{9E640CB9-C074-4CF1-8C84-2FF061892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830C1C5-9405-4A50-936E-51636AF6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0769181-A18E-4E2F-AD82-752B9A03D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B4FF0A6-546E-1B47-A7BB-A3D17A1AE13C}"/>
              </a:ext>
            </a:extLst>
          </p:cNvPr>
          <p:cNvSpPr>
            <a:spLocks noGrp="1"/>
          </p:cNvSpPr>
          <p:nvPr>
            <p:ph type="title"/>
          </p:nvPr>
        </p:nvSpPr>
        <p:spPr>
          <a:xfrm>
            <a:off x="810001" y="4817533"/>
            <a:ext cx="10572000" cy="779529"/>
          </a:xfrm>
          <a:effectLst/>
        </p:spPr>
        <p:txBody>
          <a:bodyPr vert="horz" lIns="91440" tIns="45720" rIns="91440" bIns="45720" rtlCol="0" anchor="b">
            <a:normAutofit/>
          </a:bodyPr>
          <a:lstStyle/>
          <a:p>
            <a:r>
              <a:rPr lang="en-US" dirty="0">
                <a:solidFill>
                  <a:schemeClr val="tx1"/>
                </a:solidFill>
              </a:rPr>
              <a:t>Effects of the SPP</a:t>
            </a:r>
          </a:p>
        </p:txBody>
      </p:sp>
      <p:pic>
        <p:nvPicPr>
          <p:cNvPr id="6" name="Content Placeholder 5" descr="Books">
            <a:extLst>
              <a:ext uri="{FF2B5EF4-FFF2-40B4-BE49-F238E27FC236}">
                <a16:creationId xmlns:a16="http://schemas.microsoft.com/office/drawing/2014/main" id="{D081B2DF-7106-F34E-B9BE-9DC42D40476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1113144" y="1359069"/>
            <a:ext cx="2496312" cy="2496312"/>
          </a:xfrm>
          <a:prstGeom prst="rect">
            <a:avLst/>
          </a:prstGeom>
        </p:spPr>
      </p:pic>
      <p:pic>
        <p:nvPicPr>
          <p:cNvPr id="10" name="Graphic 9" descr="Jail">
            <a:extLst>
              <a:ext uri="{FF2B5EF4-FFF2-40B4-BE49-F238E27FC236}">
                <a16:creationId xmlns:a16="http://schemas.microsoft.com/office/drawing/2014/main" id="{0EA16BEA-96AD-CF42-83AF-3B7FEA7087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0060" y="1393190"/>
            <a:ext cx="2496312" cy="2496312"/>
          </a:xfrm>
          <a:prstGeom prst="rect">
            <a:avLst/>
          </a:prstGeom>
        </p:spPr>
      </p:pic>
      <p:pic>
        <p:nvPicPr>
          <p:cNvPr id="12" name="Graphic 11" descr="Man">
            <a:extLst>
              <a:ext uri="{FF2B5EF4-FFF2-40B4-BE49-F238E27FC236}">
                <a16:creationId xmlns:a16="http://schemas.microsoft.com/office/drawing/2014/main" id="{4A84A615-ECAD-2B4E-AE35-131400CD44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08192" y="1194984"/>
            <a:ext cx="2496312" cy="2496312"/>
          </a:xfrm>
          <a:prstGeom prst="rect">
            <a:avLst/>
          </a:prstGeom>
        </p:spPr>
      </p:pic>
      <p:pic>
        <p:nvPicPr>
          <p:cNvPr id="8" name="Graphic 7" descr="Brain in head">
            <a:extLst>
              <a:ext uri="{FF2B5EF4-FFF2-40B4-BE49-F238E27FC236}">
                <a16:creationId xmlns:a16="http://schemas.microsoft.com/office/drawing/2014/main" id="{2BB62AFA-6A7D-1C42-97CE-9641FF53D2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27785" y="1260938"/>
            <a:ext cx="2494779" cy="2494779"/>
          </a:xfrm>
          <a:prstGeom prst="rect">
            <a:avLst/>
          </a:prstGeom>
        </p:spPr>
      </p:pic>
    </p:spTree>
    <p:extLst>
      <p:ext uri="{BB962C8B-B14F-4D97-AF65-F5344CB8AC3E}">
        <p14:creationId xmlns:p14="http://schemas.microsoft.com/office/powerpoint/2010/main" val="114969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6B4E3E-7FF1-0B4C-AFD9-D7926D57D50F}"/>
              </a:ext>
            </a:extLst>
          </p:cNvPr>
          <p:cNvSpPr>
            <a:spLocks noGrp="1"/>
          </p:cNvSpPr>
          <p:nvPr>
            <p:ph type="ctrTitle"/>
          </p:nvPr>
        </p:nvSpPr>
        <p:spPr>
          <a:xfrm>
            <a:off x="1280559" y="1286935"/>
            <a:ext cx="9638153" cy="2668377"/>
          </a:xfrm>
          <a:effectLst/>
        </p:spPr>
        <p:txBody>
          <a:bodyPr>
            <a:normAutofit/>
          </a:bodyPr>
          <a:lstStyle/>
          <a:p>
            <a:pPr algn="ctr"/>
            <a:r>
              <a:rPr lang="en-US">
                <a:solidFill>
                  <a:schemeClr val="tx1"/>
                </a:solidFill>
              </a:rPr>
              <a:t>Connections to the field of Social Work</a:t>
            </a:r>
          </a:p>
        </p:txBody>
      </p:sp>
    </p:spTree>
    <p:extLst>
      <p:ext uri="{BB962C8B-B14F-4D97-AF65-F5344CB8AC3E}">
        <p14:creationId xmlns:p14="http://schemas.microsoft.com/office/powerpoint/2010/main" val="23122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56D5A3-4910-1146-A2C4-55E2DAAB55C9}"/>
              </a:ext>
            </a:extLst>
          </p:cNvPr>
          <p:cNvSpPr>
            <a:spLocks noGrp="1"/>
          </p:cNvSpPr>
          <p:nvPr>
            <p:ph type="title"/>
          </p:nvPr>
        </p:nvSpPr>
        <p:spPr>
          <a:xfrm>
            <a:off x="2595938" y="1600200"/>
            <a:ext cx="6990976" cy="1600200"/>
          </a:xfrm>
        </p:spPr>
        <p:txBody>
          <a:bodyPr/>
          <a:lstStyle/>
          <a:p>
            <a:pPr algn="ctr"/>
            <a:r>
              <a:rPr lang="en-US" sz="9600" dirty="0"/>
              <a:t>POP QUIZ</a:t>
            </a:r>
          </a:p>
        </p:txBody>
      </p:sp>
      <p:sp>
        <p:nvSpPr>
          <p:cNvPr id="10" name="Rectangle 9">
            <a:extLst>
              <a:ext uri="{FF2B5EF4-FFF2-40B4-BE49-F238E27FC236}">
                <a16:creationId xmlns:a16="http://schemas.microsoft.com/office/drawing/2014/main" id="{E1E82237-1AD0-4142-A637-84E18E119CE8}"/>
              </a:ext>
            </a:extLst>
          </p:cNvPr>
          <p:cNvSpPr/>
          <p:nvPr/>
        </p:nvSpPr>
        <p:spPr>
          <a:xfrm>
            <a:off x="1131468" y="6091470"/>
            <a:ext cx="3251891" cy="646331"/>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DIGNITY AND WORTH </a:t>
            </a:r>
          </a:p>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OF THE PERSON</a:t>
            </a:r>
          </a:p>
        </p:txBody>
      </p:sp>
      <p:sp>
        <p:nvSpPr>
          <p:cNvPr id="11" name="Rectangle 10">
            <a:extLst>
              <a:ext uri="{FF2B5EF4-FFF2-40B4-BE49-F238E27FC236}">
                <a16:creationId xmlns:a16="http://schemas.microsoft.com/office/drawing/2014/main" id="{F476AADA-4E1B-DC42-9A5B-400CB40E2947}"/>
              </a:ext>
            </a:extLst>
          </p:cNvPr>
          <p:cNvSpPr/>
          <p:nvPr/>
        </p:nvSpPr>
        <p:spPr>
          <a:xfrm>
            <a:off x="5845930" y="6233974"/>
            <a:ext cx="2646679"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SERVICE</a:t>
            </a:r>
          </a:p>
        </p:txBody>
      </p:sp>
      <p:sp>
        <p:nvSpPr>
          <p:cNvPr id="12" name="Rectangle 11">
            <a:extLst>
              <a:ext uri="{FF2B5EF4-FFF2-40B4-BE49-F238E27FC236}">
                <a16:creationId xmlns:a16="http://schemas.microsoft.com/office/drawing/2014/main" id="{78820607-A082-AD4B-B68D-0D2476827C41}"/>
              </a:ext>
            </a:extLst>
          </p:cNvPr>
          <p:cNvSpPr/>
          <p:nvPr/>
        </p:nvSpPr>
        <p:spPr>
          <a:xfrm>
            <a:off x="7325998" y="5205274"/>
            <a:ext cx="3459908"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COMPETENCE</a:t>
            </a:r>
          </a:p>
        </p:txBody>
      </p:sp>
      <p:sp>
        <p:nvSpPr>
          <p:cNvPr id="13" name="Rectangle 12">
            <a:extLst>
              <a:ext uri="{FF2B5EF4-FFF2-40B4-BE49-F238E27FC236}">
                <a16:creationId xmlns:a16="http://schemas.microsoft.com/office/drawing/2014/main" id="{2E87C0F3-C5DD-FC40-8B99-F054A881B610}"/>
              </a:ext>
            </a:extLst>
          </p:cNvPr>
          <p:cNvSpPr/>
          <p:nvPr/>
        </p:nvSpPr>
        <p:spPr>
          <a:xfrm>
            <a:off x="9433282" y="6231662"/>
            <a:ext cx="2981399"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SOCIAL JUSTICE</a:t>
            </a:r>
          </a:p>
        </p:txBody>
      </p:sp>
      <p:sp>
        <p:nvSpPr>
          <p:cNvPr id="14" name="Rectangle 13">
            <a:extLst>
              <a:ext uri="{FF2B5EF4-FFF2-40B4-BE49-F238E27FC236}">
                <a16:creationId xmlns:a16="http://schemas.microsoft.com/office/drawing/2014/main" id="{867693F0-D57D-2644-A53F-5E5EFABAA4FE}"/>
              </a:ext>
            </a:extLst>
          </p:cNvPr>
          <p:cNvSpPr/>
          <p:nvPr/>
        </p:nvSpPr>
        <p:spPr>
          <a:xfrm>
            <a:off x="-655953" y="5202962"/>
            <a:ext cx="3251891" cy="369332"/>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INTEGRITY</a:t>
            </a:r>
          </a:p>
        </p:txBody>
      </p:sp>
      <p:sp>
        <p:nvSpPr>
          <p:cNvPr id="15" name="Rectangle 14">
            <a:extLst>
              <a:ext uri="{FF2B5EF4-FFF2-40B4-BE49-F238E27FC236}">
                <a16:creationId xmlns:a16="http://schemas.microsoft.com/office/drawing/2014/main" id="{D9669322-FFE3-F94E-83E5-40254A62C302}"/>
              </a:ext>
            </a:extLst>
          </p:cNvPr>
          <p:cNvSpPr/>
          <p:nvPr/>
        </p:nvSpPr>
        <p:spPr>
          <a:xfrm>
            <a:off x="3917379" y="5202962"/>
            <a:ext cx="3251891" cy="646331"/>
          </a:xfrm>
          <a:prstGeom prst="rect">
            <a:avLst/>
          </a:prstGeom>
          <a:noFill/>
        </p:spPr>
        <p:txBody>
          <a:bodyPr wrap="square" lIns="91440" tIns="45720" rIns="91440" bIns="45720">
            <a:spAutoFit/>
          </a:bodyPr>
          <a:lstStyle/>
          <a:p>
            <a:pPr algn="ct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IMPORTANCE OF </a:t>
            </a:r>
          </a:p>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HUMAN RELATIONSHIPS</a:t>
            </a:r>
            <a:endPar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40133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35BB4-7F88-4849-856C-73972539819C}"/>
              </a:ext>
            </a:extLst>
          </p:cNvPr>
          <p:cNvSpPr>
            <a:spLocks noGrp="1"/>
          </p:cNvSpPr>
          <p:nvPr>
            <p:ph type="ctrTitle"/>
          </p:nvPr>
        </p:nvSpPr>
        <p:spPr>
          <a:xfrm>
            <a:off x="965199" y="885433"/>
            <a:ext cx="10261602" cy="3022257"/>
          </a:xfrm>
          <a:effectLst/>
        </p:spPr>
        <p:txBody>
          <a:bodyPr anchor="b">
            <a:normAutofit/>
          </a:bodyPr>
          <a:lstStyle/>
          <a:p>
            <a:pPr algn="ctr">
              <a:lnSpc>
                <a:spcPct val="90000"/>
              </a:lnSpc>
            </a:pPr>
            <a:r>
              <a:rPr lang="en-US" sz="6700">
                <a:solidFill>
                  <a:schemeClr val="tx1"/>
                </a:solidFill>
              </a:rPr>
              <a:t>Alternatives to the School-to-Prison Pipeline From A to Z</a:t>
            </a:r>
          </a:p>
        </p:txBody>
      </p:sp>
      <p:sp>
        <p:nvSpPr>
          <p:cNvPr id="4" name="Text Placeholder 3">
            <a:extLst>
              <a:ext uri="{FF2B5EF4-FFF2-40B4-BE49-F238E27FC236}">
                <a16:creationId xmlns:a16="http://schemas.microsoft.com/office/drawing/2014/main" id="{38D96FA9-9BC8-FB45-A531-239429E3DF59}"/>
              </a:ext>
            </a:extLst>
          </p:cNvPr>
          <p:cNvSpPr>
            <a:spLocks noGrp="1"/>
          </p:cNvSpPr>
          <p:nvPr>
            <p:ph type="subTitle" idx="1"/>
          </p:nvPr>
        </p:nvSpPr>
        <p:spPr>
          <a:xfrm>
            <a:off x="1906955" y="4033164"/>
            <a:ext cx="8378090" cy="1181206"/>
          </a:xfrm>
          <a:effectLst/>
        </p:spPr>
        <p:txBody>
          <a:bodyPr anchor="t">
            <a:normAutofit/>
          </a:bodyPr>
          <a:lstStyle/>
          <a:p>
            <a:pPr algn="ctr"/>
            <a:r>
              <a:rPr lang="en-US" sz="2000" dirty="0"/>
              <a:t>Game Time! Be Creative</a:t>
            </a:r>
          </a:p>
        </p:txBody>
      </p:sp>
      <p:sp>
        <p:nvSpPr>
          <p:cNvPr id="11" name="Freeform: Shape 10">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939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7E8F-DBB2-9D46-8920-163C0E9F59F2}"/>
              </a:ext>
            </a:extLst>
          </p:cNvPr>
          <p:cNvSpPr>
            <a:spLocks noGrp="1"/>
          </p:cNvSpPr>
          <p:nvPr>
            <p:ph type="title"/>
          </p:nvPr>
        </p:nvSpPr>
        <p:spPr/>
        <p:txBody>
          <a:bodyPr/>
          <a:lstStyle/>
          <a:p>
            <a:pPr algn="ctr"/>
            <a:r>
              <a:rPr lang="en-US" dirty="0"/>
              <a:t>Background </a:t>
            </a:r>
          </a:p>
        </p:txBody>
      </p:sp>
      <p:sp>
        <p:nvSpPr>
          <p:cNvPr id="3" name="Content Placeholder 2">
            <a:extLst>
              <a:ext uri="{FF2B5EF4-FFF2-40B4-BE49-F238E27FC236}">
                <a16:creationId xmlns:a16="http://schemas.microsoft.com/office/drawing/2014/main" id="{FFBA8A07-7524-2544-8FAC-8788F98CADDB}"/>
              </a:ext>
            </a:extLst>
          </p:cNvPr>
          <p:cNvSpPr>
            <a:spLocks noGrp="1"/>
          </p:cNvSpPr>
          <p:nvPr>
            <p:ph idx="1"/>
          </p:nvPr>
        </p:nvSpPr>
        <p:spPr/>
        <p:txBody>
          <a:bodyPr/>
          <a:lstStyle/>
          <a:p>
            <a:r>
              <a:rPr lang="en-US" dirty="0"/>
              <a:t>PhD Candidate –National Catholic School of Social Service </a:t>
            </a:r>
          </a:p>
          <a:p>
            <a:r>
              <a:rPr lang="en-US" dirty="0"/>
              <a:t>Adjunct Professor- National Catholic School of Social Service</a:t>
            </a:r>
          </a:p>
          <a:p>
            <a:r>
              <a:rPr lang="en-US" dirty="0"/>
              <a:t>LICSW, LCSW (Washington, DC &amp; Virginia)</a:t>
            </a:r>
          </a:p>
          <a:p>
            <a:r>
              <a:rPr lang="en-US" dirty="0"/>
              <a:t>School Social Worker District of Columbia Public Schools </a:t>
            </a:r>
          </a:p>
          <a:p>
            <a:r>
              <a:rPr lang="en-US" dirty="0"/>
              <a:t>Special research interest (Students with disabilities and the school-to-prison pipeline)</a:t>
            </a:r>
          </a:p>
        </p:txBody>
      </p:sp>
    </p:spTree>
    <p:extLst>
      <p:ext uri="{BB962C8B-B14F-4D97-AF65-F5344CB8AC3E}">
        <p14:creationId xmlns:p14="http://schemas.microsoft.com/office/powerpoint/2010/main" val="96556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36D6-29E1-1C4D-AB7B-B6EB8B724099}"/>
              </a:ext>
            </a:extLst>
          </p:cNvPr>
          <p:cNvSpPr>
            <a:spLocks noGrp="1"/>
          </p:cNvSpPr>
          <p:nvPr>
            <p:ph type="ctrTitle"/>
          </p:nvPr>
        </p:nvSpPr>
        <p:spPr/>
        <p:txBody>
          <a:bodyPr/>
          <a:lstStyle/>
          <a:p>
            <a:r>
              <a:rPr lang="en-US" dirty="0"/>
              <a:t>Brain Break (10 min)</a:t>
            </a:r>
          </a:p>
        </p:txBody>
      </p:sp>
      <p:sp>
        <p:nvSpPr>
          <p:cNvPr id="3" name="Subtitle 2">
            <a:extLst>
              <a:ext uri="{FF2B5EF4-FFF2-40B4-BE49-F238E27FC236}">
                <a16:creationId xmlns:a16="http://schemas.microsoft.com/office/drawing/2014/main" id="{BB410F4F-4CA3-A845-9029-B8FFF67EB38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3303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5BEA6-1A3B-3345-873D-139D65FCFF15}"/>
              </a:ext>
            </a:extLst>
          </p:cNvPr>
          <p:cNvSpPr>
            <a:spLocks noGrp="1"/>
          </p:cNvSpPr>
          <p:nvPr>
            <p:ph type="title"/>
          </p:nvPr>
        </p:nvSpPr>
        <p:spPr>
          <a:xfrm>
            <a:off x="850985" y="1850185"/>
            <a:ext cx="5893840" cy="2840348"/>
          </a:xfrm>
        </p:spPr>
        <p:txBody>
          <a:bodyPr/>
          <a:lstStyle/>
          <a:p>
            <a:r>
              <a:rPr lang="en-US" sz="4400" dirty="0"/>
              <a:t>Why is the SPP important to the field of school social workers?</a:t>
            </a:r>
            <a:br>
              <a:rPr lang="en-US" sz="4400" dirty="0"/>
            </a:br>
            <a:endParaRPr lang="en-US" dirty="0"/>
          </a:p>
        </p:txBody>
      </p:sp>
      <p:sp>
        <p:nvSpPr>
          <p:cNvPr id="7" name="Text Placeholder 6">
            <a:extLst>
              <a:ext uri="{FF2B5EF4-FFF2-40B4-BE49-F238E27FC236}">
                <a16:creationId xmlns:a16="http://schemas.microsoft.com/office/drawing/2014/main" id="{5CB6977D-57C5-8A4F-BCE3-28A5CC0A3A55}"/>
              </a:ext>
            </a:extLst>
          </p:cNvPr>
          <p:cNvSpPr>
            <a:spLocks noGrp="1"/>
          </p:cNvSpPr>
          <p:nvPr>
            <p:ph type="body" sz="quarter" idx="16"/>
          </p:nvPr>
        </p:nvSpPr>
        <p:spPr>
          <a:xfrm>
            <a:off x="7603217" y="1667243"/>
            <a:ext cx="4189808" cy="3880771"/>
          </a:xfrm>
        </p:spPr>
        <p:txBody>
          <a:bodyPr>
            <a:normAutofit lnSpcReduction="10000"/>
          </a:bodyPr>
          <a:lstStyle/>
          <a:p>
            <a:pPr marL="285750" indent="-285750">
              <a:buFont typeface="Arial" panose="020B0604020202020204" pitchFamily="34" charset="0"/>
              <a:buChar char="•"/>
            </a:pPr>
            <a:r>
              <a:rPr lang="en-US" u="sng" dirty="0"/>
              <a:t>Competence: </a:t>
            </a:r>
            <a:r>
              <a:rPr lang="en-US" dirty="0"/>
              <a:t>Social workers practice within their areas of competence and personal expertise.</a:t>
            </a:r>
          </a:p>
          <a:p>
            <a:endParaRPr lang="en-US" dirty="0"/>
          </a:p>
          <a:p>
            <a:pPr marL="285750" indent="-285750">
              <a:buFont typeface="Arial" panose="020B0604020202020204" pitchFamily="34" charset="0"/>
              <a:buChar char="•"/>
            </a:pPr>
            <a:r>
              <a:rPr lang="en-US" u="sng" dirty="0"/>
              <a:t>Dignity and Worth of the Person: </a:t>
            </a:r>
            <a:r>
              <a:rPr lang="en-US" dirty="0"/>
              <a:t>Social workers respect the inherent dignity and worth of the person.</a:t>
            </a:r>
          </a:p>
          <a:p>
            <a:endParaRPr lang="en-US" dirty="0"/>
          </a:p>
          <a:p>
            <a:pPr marL="285750" indent="-285750">
              <a:buFont typeface="Arial" panose="020B0604020202020204" pitchFamily="34" charset="0"/>
              <a:buChar char="•"/>
            </a:pPr>
            <a:r>
              <a:rPr lang="en-US" u="sng" dirty="0"/>
              <a:t>Social Justice: </a:t>
            </a:r>
            <a:r>
              <a:rPr lang="en-US" dirty="0"/>
              <a:t>Social workers challenge social injustice.</a:t>
            </a:r>
          </a:p>
        </p:txBody>
      </p:sp>
      <p:sp>
        <p:nvSpPr>
          <p:cNvPr id="8" name="Rectangle 7">
            <a:extLst>
              <a:ext uri="{FF2B5EF4-FFF2-40B4-BE49-F238E27FC236}">
                <a16:creationId xmlns:a16="http://schemas.microsoft.com/office/drawing/2014/main" id="{4C7A6333-1EAC-2841-BE46-481095D09F17}"/>
              </a:ext>
            </a:extLst>
          </p:cNvPr>
          <p:cNvSpPr/>
          <p:nvPr/>
        </p:nvSpPr>
        <p:spPr>
          <a:xfrm>
            <a:off x="672329" y="4496097"/>
            <a:ext cx="607249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Values and Ethics</a:t>
            </a:r>
          </a:p>
        </p:txBody>
      </p:sp>
      <p:sp>
        <p:nvSpPr>
          <p:cNvPr id="11" name="TextBox 10">
            <a:extLst>
              <a:ext uri="{FF2B5EF4-FFF2-40B4-BE49-F238E27FC236}">
                <a16:creationId xmlns:a16="http://schemas.microsoft.com/office/drawing/2014/main" id="{19B0AB1C-0FB6-E74B-ADFE-93717CC89F2A}"/>
              </a:ext>
            </a:extLst>
          </p:cNvPr>
          <p:cNvSpPr txBox="1"/>
          <p:nvPr/>
        </p:nvSpPr>
        <p:spPr>
          <a:xfrm>
            <a:off x="10729913" y="6428303"/>
            <a:ext cx="1063112" cy="276999"/>
          </a:xfrm>
          <a:prstGeom prst="rect">
            <a:avLst/>
          </a:prstGeom>
          <a:noFill/>
        </p:spPr>
        <p:txBody>
          <a:bodyPr wrap="none" rtlCol="0">
            <a:spAutoFit/>
          </a:bodyPr>
          <a:lstStyle/>
          <a:p>
            <a:r>
              <a:rPr lang="en-US" sz="1200" dirty="0"/>
              <a:t>NASW, 2018</a:t>
            </a:r>
          </a:p>
        </p:txBody>
      </p:sp>
    </p:spTree>
    <p:extLst>
      <p:ext uri="{BB962C8B-B14F-4D97-AF65-F5344CB8AC3E}">
        <p14:creationId xmlns:p14="http://schemas.microsoft.com/office/powerpoint/2010/main" val="381099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6590-53A7-7344-985D-59438A6B22F8}"/>
              </a:ext>
            </a:extLst>
          </p:cNvPr>
          <p:cNvSpPr>
            <a:spLocks noGrp="1"/>
          </p:cNvSpPr>
          <p:nvPr>
            <p:ph type="title"/>
          </p:nvPr>
        </p:nvSpPr>
        <p:spPr/>
        <p:txBody>
          <a:bodyPr/>
          <a:lstStyle/>
          <a:p>
            <a:pPr algn="ctr"/>
            <a:r>
              <a:rPr lang="en-US" dirty="0"/>
              <a:t>Competence </a:t>
            </a:r>
          </a:p>
        </p:txBody>
      </p:sp>
      <p:sp>
        <p:nvSpPr>
          <p:cNvPr id="3" name="Content Placeholder 2">
            <a:extLst>
              <a:ext uri="{FF2B5EF4-FFF2-40B4-BE49-F238E27FC236}">
                <a16:creationId xmlns:a16="http://schemas.microsoft.com/office/drawing/2014/main" id="{3A7A06D1-B68A-E340-80E7-82B084FF1A80}"/>
              </a:ext>
            </a:extLst>
          </p:cNvPr>
          <p:cNvSpPr>
            <a:spLocks noGrp="1"/>
          </p:cNvSpPr>
          <p:nvPr>
            <p:ph idx="1"/>
          </p:nvPr>
        </p:nvSpPr>
        <p:spPr/>
        <p:txBody>
          <a:bodyPr/>
          <a:lstStyle/>
          <a:p>
            <a:r>
              <a:rPr lang="en-US" sz="2800" dirty="0"/>
              <a:t>Clear understanding and acknowledgement of:</a:t>
            </a:r>
          </a:p>
          <a:p>
            <a:pPr lvl="1"/>
            <a:r>
              <a:rPr lang="en-US" sz="2000" dirty="0"/>
              <a:t>Disabilities (behaviors related to students disability).</a:t>
            </a:r>
          </a:p>
          <a:p>
            <a:pPr lvl="1"/>
            <a:r>
              <a:rPr lang="en-US" sz="2000" dirty="0"/>
              <a:t>Student backgrounds and triggers.</a:t>
            </a:r>
          </a:p>
          <a:p>
            <a:pPr lvl="1"/>
            <a:r>
              <a:rPr lang="en-US" sz="2000" dirty="0"/>
              <a:t>Best practices and appropriate evidence based practices.</a:t>
            </a:r>
          </a:p>
          <a:p>
            <a:pPr lvl="1"/>
            <a:r>
              <a:rPr lang="en-US" sz="2000" dirty="0"/>
              <a:t>School and district wide disciplinary rules, regulations, and consequences.</a:t>
            </a:r>
          </a:p>
        </p:txBody>
      </p:sp>
    </p:spTree>
    <p:extLst>
      <p:ext uri="{BB962C8B-B14F-4D97-AF65-F5344CB8AC3E}">
        <p14:creationId xmlns:p14="http://schemas.microsoft.com/office/powerpoint/2010/main" val="285366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F8C6CCFE-274B-5846-96DF-686E86827988}"/>
              </a:ext>
            </a:extLst>
          </p:cNvPr>
          <p:cNvGraphicFramePr/>
          <p:nvPr>
            <p:extLst>
              <p:ext uri="{D42A27DB-BD31-4B8C-83A1-F6EECF244321}">
                <p14:modId xmlns:p14="http://schemas.microsoft.com/office/powerpoint/2010/main" val="2477915073"/>
              </p:ext>
            </p:extLst>
          </p:nvPr>
        </p:nvGraphicFramePr>
        <p:xfrm>
          <a:off x="795337" y="142875"/>
          <a:ext cx="10601325"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18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graphicEl>
                                              <a:dgm id="{173B6BCE-4BA5-4F4A-928C-15B04CFC6D5B}"/>
                                            </p:graphicEl>
                                          </p:spTgt>
                                        </p:tgtEl>
                                        <p:attrNameLst>
                                          <p:attrName>style.visibility</p:attrName>
                                        </p:attrNameLst>
                                      </p:cBhvr>
                                      <p:to>
                                        <p:strVal val="visible"/>
                                      </p:to>
                                    </p:set>
                                    <p:anim calcmode="lin" valueType="num">
                                      <p:cBhvr additive="base">
                                        <p:cTn id="7" dur="1000"/>
                                        <p:tgtEl>
                                          <p:spTgt spid="2">
                                            <p:graphicEl>
                                              <a:dgm id="{173B6BCE-4BA5-4F4A-928C-15B04CFC6D5B}"/>
                                            </p:graphicEl>
                                          </p:spTgt>
                                        </p:tgtEl>
                                        <p:attrNameLst>
                                          <p:attrName>ppt_y</p:attrName>
                                        </p:attrNameLst>
                                      </p:cBhvr>
                                      <p:tavLst>
                                        <p:tav tm="0">
                                          <p:val>
                                            <p:strVal val="#ppt_y+#ppt_h*1.125000"/>
                                          </p:val>
                                        </p:tav>
                                        <p:tav tm="100000">
                                          <p:val>
                                            <p:strVal val="#ppt_y"/>
                                          </p:val>
                                        </p:tav>
                                      </p:tavLst>
                                    </p:anim>
                                    <p:animEffect transition="in" filter="wipe(up)">
                                      <p:cBhvr>
                                        <p:cTn id="8" dur="1000"/>
                                        <p:tgtEl>
                                          <p:spTgt spid="2">
                                            <p:graphicEl>
                                              <a:dgm id="{173B6BCE-4BA5-4F4A-928C-15B04CFC6D5B}"/>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graphicEl>
                                              <a:dgm id="{E1C4467B-6B28-D64E-B82B-166323AB8EDF}"/>
                                            </p:graphicEl>
                                          </p:spTgt>
                                        </p:tgtEl>
                                        <p:attrNameLst>
                                          <p:attrName>style.visibility</p:attrName>
                                        </p:attrNameLst>
                                      </p:cBhvr>
                                      <p:to>
                                        <p:strVal val="visible"/>
                                      </p:to>
                                    </p:set>
                                    <p:anim calcmode="lin" valueType="num">
                                      <p:cBhvr additive="base">
                                        <p:cTn id="13" dur="1000"/>
                                        <p:tgtEl>
                                          <p:spTgt spid="2">
                                            <p:graphicEl>
                                              <a:dgm id="{E1C4467B-6B28-D64E-B82B-166323AB8EDF}"/>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2">
                                            <p:graphicEl>
                                              <a:dgm id="{E1C4467B-6B28-D64E-B82B-166323AB8EDF}"/>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graphicEl>
                                              <a:dgm id="{CFFACBA4-5CEC-9948-933C-7928DB5A0B5D}"/>
                                            </p:graphicEl>
                                          </p:spTgt>
                                        </p:tgtEl>
                                        <p:attrNameLst>
                                          <p:attrName>style.visibility</p:attrName>
                                        </p:attrNameLst>
                                      </p:cBhvr>
                                      <p:to>
                                        <p:strVal val="visible"/>
                                      </p:to>
                                    </p:set>
                                    <p:anim calcmode="lin" valueType="num">
                                      <p:cBhvr additive="base">
                                        <p:cTn id="19" dur="1000"/>
                                        <p:tgtEl>
                                          <p:spTgt spid="2">
                                            <p:graphicEl>
                                              <a:dgm id="{CFFACBA4-5CEC-9948-933C-7928DB5A0B5D}"/>
                                            </p:graphicEl>
                                          </p:spTgt>
                                        </p:tgtEl>
                                        <p:attrNameLst>
                                          <p:attrName>ppt_y</p:attrName>
                                        </p:attrNameLst>
                                      </p:cBhvr>
                                      <p:tavLst>
                                        <p:tav tm="0">
                                          <p:val>
                                            <p:strVal val="#ppt_y+#ppt_h*1.125000"/>
                                          </p:val>
                                        </p:tav>
                                        <p:tav tm="100000">
                                          <p:val>
                                            <p:strVal val="#ppt_y"/>
                                          </p:val>
                                        </p:tav>
                                      </p:tavLst>
                                    </p:anim>
                                    <p:animEffect transition="in" filter="wipe(up)">
                                      <p:cBhvr>
                                        <p:cTn id="20" dur="1000"/>
                                        <p:tgtEl>
                                          <p:spTgt spid="2">
                                            <p:graphicEl>
                                              <a:dgm id="{CFFACBA4-5CEC-9948-933C-7928DB5A0B5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
                                            <p:graphicEl>
                                              <a:dgm id="{9B89A949-2B11-124A-B43B-412224F05AAD}"/>
                                            </p:graphicEl>
                                          </p:spTgt>
                                        </p:tgtEl>
                                        <p:attrNameLst>
                                          <p:attrName>style.visibility</p:attrName>
                                        </p:attrNameLst>
                                      </p:cBhvr>
                                      <p:to>
                                        <p:strVal val="visible"/>
                                      </p:to>
                                    </p:set>
                                    <p:anim calcmode="lin" valueType="num">
                                      <p:cBhvr additive="base">
                                        <p:cTn id="25" dur="1000"/>
                                        <p:tgtEl>
                                          <p:spTgt spid="2">
                                            <p:graphicEl>
                                              <a:dgm id="{9B89A949-2B11-124A-B43B-412224F05AAD}"/>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2">
                                            <p:graphicEl>
                                              <a:dgm id="{9B89A949-2B11-124A-B43B-412224F05AA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graphicEl>
                                              <a:dgm id="{A69F8A0B-A82D-0049-A4F7-23A506090791}"/>
                                            </p:graphicEl>
                                          </p:spTgt>
                                        </p:tgtEl>
                                        <p:attrNameLst>
                                          <p:attrName>style.visibility</p:attrName>
                                        </p:attrNameLst>
                                      </p:cBhvr>
                                      <p:to>
                                        <p:strVal val="visible"/>
                                      </p:to>
                                    </p:set>
                                    <p:anim calcmode="lin" valueType="num">
                                      <p:cBhvr additive="base">
                                        <p:cTn id="31" dur="1000"/>
                                        <p:tgtEl>
                                          <p:spTgt spid="2">
                                            <p:graphicEl>
                                              <a:dgm id="{A69F8A0B-A82D-0049-A4F7-23A506090791}"/>
                                            </p:graphicEl>
                                          </p:spTgt>
                                        </p:tgtEl>
                                        <p:attrNameLst>
                                          <p:attrName>ppt_y</p:attrName>
                                        </p:attrNameLst>
                                      </p:cBhvr>
                                      <p:tavLst>
                                        <p:tav tm="0">
                                          <p:val>
                                            <p:strVal val="#ppt_y+#ppt_h*1.125000"/>
                                          </p:val>
                                        </p:tav>
                                        <p:tav tm="100000">
                                          <p:val>
                                            <p:strVal val="#ppt_y"/>
                                          </p:val>
                                        </p:tav>
                                      </p:tavLst>
                                    </p:anim>
                                    <p:animEffect transition="in" filter="wipe(up)">
                                      <p:cBhvr>
                                        <p:cTn id="32" dur="1000"/>
                                        <p:tgtEl>
                                          <p:spTgt spid="2">
                                            <p:graphicEl>
                                              <a:dgm id="{A69F8A0B-A82D-0049-A4F7-23A50609079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
                                            <p:graphicEl>
                                              <a:dgm id="{2EFE05E3-A0F2-6247-8750-0E4B645E1A60}"/>
                                            </p:graphicEl>
                                          </p:spTgt>
                                        </p:tgtEl>
                                        <p:attrNameLst>
                                          <p:attrName>style.visibility</p:attrName>
                                        </p:attrNameLst>
                                      </p:cBhvr>
                                      <p:to>
                                        <p:strVal val="visible"/>
                                      </p:to>
                                    </p:set>
                                    <p:anim calcmode="lin" valueType="num">
                                      <p:cBhvr additive="base">
                                        <p:cTn id="37" dur="1000"/>
                                        <p:tgtEl>
                                          <p:spTgt spid="2">
                                            <p:graphicEl>
                                              <a:dgm id="{2EFE05E3-A0F2-6247-8750-0E4B645E1A60}"/>
                                            </p:graphicEl>
                                          </p:spTgt>
                                        </p:tgtEl>
                                        <p:attrNameLst>
                                          <p:attrName>ppt_y</p:attrName>
                                        </p:attrNameLst>
                                      </p:cBhvr>
                                      <p:tavLst>
                                        <p:tav tm="0">
                                          <p:val>
                                            <p:strVal val="#ppt_y+#ppt_h*1.125000"/>
                                          </p:val>
                                        </p:tav>
                                        <p:tav tm="100000">
                                          <p:val>
                                            <p:strVal val="#ppt_y"/>
                                          </p:val>
                                        </p:tav>
                                      </p:tavLst>
                                    </p:anim>
                                    <p:animEffect transition="in" filter="wipe(up)">
                                      <p:cBhvr>
                                        <p:cTn id="38" dur="1000"/>
                                        <p:tgtEl>
                                          <p:spTgt spid="2">
                                            <p:graphicEl>
                                              <a:dgm id="{2EFE05E3-A0F2-6247-8750-0E4B645E1A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4E68-05D0-4C44-9D11-AE20805D5DB5}"/>
              </a:ext>
            </a:extLst>
          </p:cNvPr>
          <p:cNvSpPr>
            <a:spLocks noGrp="1"/>
          </p:cNvSpPr>
          <p:nvPr>
            <p:ph type="title"/>
          </p:nvPr>
        </p:nvSpPr>
        <p:spPr/>
        <p:txBody>
          <a:bodyPr/>
          <a:lstStyle/>
          <a:p>
            <a:pPr algn="ctr"/>
            <a:r>
              <a:rPr lang="en-US" dirty="0"/>
              <a:t>Competence </a:t>
            </a:r>
          </a:p>
        </p:txBody>
      </p:sp>
      <p:sp>
        <p:nvSpPr>
          <p:cNvPr id="3" name="Content Placeholder 2">
            <a:extLst>
              <a:ext uri="{FF2B5EF4-FFF2-40B4-BE49-F238E27FC236}">
                <a16:creationId xmlns:a16="http://schemas.microsoft.com/office/drawing/2014/main" id="{9A003348-36D7-CE44-A45C-0CA4D854BCCE}"/>
              </a:ext>
            </a:extLst>
          </p:cNvPr>
          <p:cNvSpPr>
            <a:spLocks noGrp="1"/>
          </p:cNvSpPr>
          <p:nvPr>
            <p:ph idx="1"/>
          </p:nvPr>
        </p:nvSpPr>
        <p:spPr>
          <a:xfrm>
            <a:off x="810000" y="2471738"/>
            <a:ext cx="10554574" cy="3072735"/>
          </a:xfrm>
        </p:spPr>
        <p:txBody>
          <a:bodyPr>
            <a:normAutofit fontScale="92500" lnSpcReduction="10000"/>
          </a:bodyPr>
          <a:lstStyle/>
          <a:p>
            <a:r>
              <a:rPr lang="en-US" sz="2800" dirty="0"/>
              <a:t>Evidence based practices for individuals and groups</a:t>
            </a:r>
          </a:p>
          <a:p>
            <a:pPr lvl="1"/>
            <a:r>
              <a:rPr lang="en-US" sz="2000" dirty="0"/>
              <a:t>Social skills (Child center play therapy, second step, etc.)</a:t>
            </a:r>
          </a:p>
          <a:p>
            <a:pPr lvl="1"/>
            <a:r>
              <a:rPr lang="en-US" sz="2000" dirty="0"/>
              <a:t>Coping and self regulation (Zones of regulation, CBT, etc.) </a:t>
            </a:r>
          </a:p>
          <a:p>
            <a:pPr lvl="1"/>
            <a:r>
              <a:rPr lang="en-US" sz="2000" dirty="0"/>
              <a:t>Trauma (CBITS (cognitive behavior intervention for trauma in schools), SPARKS, Bounce Back, etc.)</a:t>
            </a:r>
          </a:p>
          <a:p>
            <a:r>
              <a:rPr lang="en-US" sz="2800" dirty="0"/>
              <a:t>PBIS (Positive behavior intervention and supports)</a:t>
            </a:r>
          </a:p>
          <a:p>
            <a:r>
              <a:rPr lang="en-US" sz="2800" b="1" u="sng" dirty="0"/>
              <a:t>RESTORATIVE JUSITCE </a:t>
            </a:r>
          </a:p>
        </p:txBody>
      </p:sp>
    </p:spTree>
    <p:extLst>
      <p:ext uri="{BB962C8B-B14F-4D97-AF65-F5344CB8AC3E}">
        <p14:creationId xmlns:p14="http://schemas.microsoft.com/office/powerpoint/2010/main" val="21198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800" decel="100000"/>
                                        <p:tgtEl>
                                          <p:spTgt spid="3">
                                            <p:txEl>
                                              <p:pRg st="4" end="4"/>
                                            </p:txEl>
                                          </p:spTgt>
                                        </p:tgtEl>
                                      </p:cBhvr>
                                    </p:animEffect>
                                    <p:anim calcmode="lin" valueType="num">
                                      <p:cBhvr>
                                        <p:cTn id="4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800" decel="100000"/>
                                        <p:tgtEl>
                                          <p:spTgt spid="3">
                                            <p:txEl>
                                              <p:pRg st="5" end="5"/>
                                            </p:txEl>
                                          </p:spTgt>
                                        </p:tgtEl>
                                      </p:cBhvr>
                                    </p:animEffect>
                                    <p:anim calcmode="lin" valueType="num">
                                      <p:cBhvr>
                                        <p:cTn id="5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CB48-7AEF-D34C-9252-A049F4FA841F}"/>
              </a:ext>
            </a:extLst>
          </p:cNvPr>
          <p:cNvSpPr>
            <a:spLocks noGrp="1"/>
          </p:cNvSpPr>
          <p:nvPr>
            <p:ph type="title"/>
          </p:nvPr>
        </p:nvSpPr>
        <p:spPr>
          <a:xfrm>
            <a:off x="624262" y="-40498"/>
            <a:ext cx="10571998" cy="970450"/>
          </a:xfrm>
        </p:spPr>
        <p:txBody>
          <a:bodyPr/>
          <a:lstStyle/>
          <a:p>
            <a:pPr algn="ctr"/>
            <a:r>
              <a:rPr lang="en-US" dirty="0"/>
              <a:t>“He is not happy to see me”</a:t>
            </a:r>
          </a:p>
        </p:txBody>
      </p:sp>
      <p:sp>
        <p:nvSpPr>
          <p:cNvPr id="3" name="Content Placeholder 2">
            <a:extLst>
              <a:ext uri="{FF2B5EF4-FFF2-40B4-BE49-F238E27FC236}">
                <a16:creationId xmlns:a16="http://schemas.microsoft.com/office/drawing/2014/main" id="{D7E3CFD6-C7EF-6F4F-8DB0-510BC7724BA1}"/>
              </a:ext>
            </a:extLst>
          </p:cNvPr>
          <p:cNvSpPr>
            <a:spLocks noGrp="1"/>
          </p:cNvSpPr>
          <p:nvPr>
            <p:ph idx="1"/>
          </p:nvPr>
        </p:nvSpPr>
        <p:spPr>
          <a:xfrm>
            <a:off x="866338" y="886776"/>
            <a:ext cx="10554574" cy="1015336"/>
          </a:xfrm>
        </p:spPr>
        <p:txBody>
          <a:bodyPr/>
          <a:lstStyle/>
          <a:p>
            <a:pPr marL="0" indent="0" algn="ctr">
              <a:buNone/>
            </a:pPr>
            <a:r>
              <a:rPr lang="en-US" dirty="0"/>
              <a:t>According to research </a:t>
            </a:r>
            <a:r>
              <a:rPr lang="en-US" dirty="0">
                <a:highlight>
                  <a:srgbClr val="C0C0C0"/>
                </a:highlight>
              </a:rPr>
              <a:t>Restorative Justice</a:t>
            </a:r>
            <a:r>
              <a:rPr lang="en-US" dirty="0"/>
              <a:t> is the most effective practice to decrease the risk of students being involved in the school to prison pipeline. (Hanover Research, 2012)</a:t>
            </a:r>
          </a:p>
        </p:txBody>
      </p:sp>
      <p:graphicFrame>
        <p:nvGraphicFramePr>
          <p:cNvPr id="6" name="Diagram 5">
            <a:extLst>
              <a:ext uri="{FF2B5EF4-FFF2-40B4-BE49-F238E27FC236}">
                <a16:creationId xmlns:a16="http://schemas.microsoft.com/office/drawing/2014/main" id="{76850CA3-4910-BD49-B9BB-15809163794A}"/>
              </a:ext>
            </a:extLst>
          </p:cNvPr>
          <p:cNvGraphicFramePr/>
          <p:nvPr>
            <p:extLst>
              <p:ext uri="{D42A27DB-BD31-4B8C-83A1-F6EECF244321}">
                <p14:modId xmlns:p14="http://schemas.microsoft.com/office/powerpoint/2010/main" val="2760054824"/>
              </p:ext>
            </p:extLst>
          </p:nvPr>
        </p:nvGraphicFramePr>
        <p:xfrm>
          <a:off x="1358900" y="2259376"/>
          <a:ext cx="8870949" cy="478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04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B18557-A424-E646-ADB4-E473ADA26191}"/>
              </a:ext>
            </a:extLst>
          </p:cNvPr>
          <p:cNvPicPr>
            <a:picLocks noChangeAspect="1"/>
          </p:cNvPicPr>
          <p:nvPr/>
        </p:nvPicPr>
        <p:blipFill>
          <a:blip r:embed="rId2"/>
          <a:stretch>
            <a:fillRect/>
          </a:stretch>
        </p:blipFill>
        <p:spPr>
          <a:xfrm>
            <a:off x="3000375" y="937229"/>
            <a:ext cx="6357938" cy="5045983"/>
          </a:xfrm>
          <a:prstGeom prst="rect">
            <a:avLst/>
          </a:prstGeom>
        </p:spPr>
      </p:pic>
    </p:spTree>
    <p:extLst>
      <p:ext uri="{BB962C8B-B14F-4D97-AF65-F5344CB8AC3E}">
        <p14:creationId xmlns:p14="http://schemas.microsoft.com/office/powerpoint/2010/main" val="292174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80BD-6883-6743-9A74-5386FE0C7A23}"/>
              </a:ext>
            </a:extLst>
          </p:cNvPr>
          <p:cNvSpPr>
            <a:spLocks noGrp="1"/>
          </p:cNvSpPr>
          <p:nvPr>
            <p:ph type="title"/>
          </p:nvPr>
        </p:nvSpPr>
        <p:spPr>
          <a:xfrm>
            <a:off x="0" y="175788"/>
            <a:ext cx="12192000" cy="1787852"/>
          </a:xfrm>
        </p:spPr>
        <p:txBody>
          <a:bodyPr/>
          <a:lstStyle/>
          <a:p>
            <a:pPr algn="ctr"/>
            <a:r>
              <a:rPr lang="en-US" dirty="0"/>
              <a:t>What is the first thing you say to a student referred to your office as a result of a behavior concern?</a:t>
            </a:r>
          </a:p>
        </p:txBody>
      </p:sp>
      <p:sp>
        <p:nvSpPr>
          <p:cNvPr id="3" name="Rectangle 2">
            <a:extLst>
              <a:ext uri="{FF2B5EF4-FFF2-40B4-BE49-F238E27FC236}">
                <a16:creationId xmlns:a16="http://schemas.microsoft.com/office/drawing/2014/main" id="{62DBC6B7-23D6-D240-A7FE-7CA803C1EDF1}"/>
              </a:ext>
            </a:extLst>
          </p:cNvPr>
          <p:cNvSpPr/>
          <p:nvPr/>
        </p:nvSpPr>
        <p:spPr>
          <a:xfrm>
            <a:off x="759962" y="2813446"/>
            <a:ext cx="4661854"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What did you do?</a:t>
            </a:r>
          </a:p>
        </p:txBody>
      </p:sp>
      <p:sp>
        <p:nvSpPr>
          <p:cNvPr id="4" name="Rectangle 3">
            <a:extLst>
              <a:ext uri="{FF2B5EF4-FFF2-40B4-BE49-F238E27FC236}">
                <a16:creationId xmlns:a16="http://schemas.microsoft.com/office/drawing/2014/main" id="{36B55BD2-B92F-2940-9FDD-59B9B5A6B9F0}"/>
              </a:ext>
            </a:extLst>
          </p:cNvPr>
          <p:cNvSpPr/>
          <p:nvPr/>
        </p:nvSpPr>
        <p:spPr>
          <a:xfrm>
            <a:off x="6095999" y="5459866"/>
            <a:ext cx="556594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Why did you do that?</a:t>
            </a:r>
          </a:p>
        </p:txBody>
      </p:sp>
      <p:sp>
        <p:nvSpPr>
          <p:cNvPr id="5" name="Rectangle 4">
            <a:extLst>
              <a:ext uri="{FF2B5EF4-FFF2-40B4-BE49-F238E27FC236}">
                <a16:creationId xmlns:a16="http://schemas.microsoft.com/office/drawing/2014/main" id="{38579559-07D2-F94A-9D9A-8B3E5ABF803B}"/>
              </a:ext>
            </a:extLst>
          </p:cNvPr>
          <p:cNvSpPr/>
          <p:nvPr/>
        </p:nvSpPr>
        <p:spPr>
          <a:xfrm>
            <a:off x="7449735" y="4256659"/>
            <a:ext cx="4046301"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Was that okay?</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5DEE631C-08B8-C044-B2A9-6DA229EA8987}"/>
              </a:ext>
            </a:extLst>
          </p:cNvPr>
          <p:cNvSpPr/>
          <p:nvPr/>
        </p:nvSpPr>
        <p:spPr>
          <a:xfrm>
            <a:off x="0" y="4017195"/>
            <a:ext cx="6753772"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Should we call your mom?</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F9F6997F-AD4C-7744-AC57-E1A150FD659E}"/>
              </a:ext>
            </a:extLst>
          </p:cNvPr>
          <p:cNvSpPr/>
          <p:nvPr/>
        </p:nvSpPr>
        <p:spPr>
          <a:xfrm>
            <a:off x="-511900" y="5152089"/>
            <a:ext cx="6607899"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What should your</a:t>
            </a:r>
          </a:p>
          <a:p>
            <a:pPr algn="ctr"/>
            <a:r>
              <a:rPr lang="en-US" sz="4000" b="0" cap="none" spc="0" dirty="0">
                <a:ln w="0"/>
                <a:solidFill>
                  <a:schemeClr val="tx1"/>
                </a:solidFill>
                <a:effectLst>
                  <a:outerShdw blurRad="38100" dist="19050" dir="2700000" algn="tl" rotWithShape="0">
                    <a:schemeClr val="dk1">
                      <a:alpha val="40000"/>
                    </a:schemeClr>
                  </a:outerShdw>
                </a:effectLst>
              </a:rPr>
              <a:t> consequence be?</a:t>
            </a:r>
          </a:p>
        </p:txBody>
      </p:sp>
      <p:sp>
        <p:nvSpPr>
          <p:cNvPr id="8" name="Rectangle 7">
            <a:extLst>
              <a:ext uri="{FF2B5EF4-FFF2-40B4-BE49-F238E27FC236}">
                <a16:creationId xmlns:a16="http://schemas.microsoft.com/office/drawing/2014/main" id="{915B058F-5579-FA4B-B968-3C11E94F1FE7}"/>
              </a:ext>
            </a:extLst>
          </p:cNvPr>
          <p:cNvSpPr/>
          <p:nvPr/>
        </p:nvSpPr>
        <p:spPr>
          <a:xfrm>
            <a:off x="6446516" y="2505670"/>
            <a:ext cx="5745484" cy="1323439"/>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I’m going to send you </a:t>
            </a:r>
          </a:p>
          <a:p>
            <a:pPr algn="ctr"/>
            <a:r>
              <a:rPr lang="en-US" sz="4000" dirty="0">
                <a:ln w="0"/>
                <a:effectLst>
                  <a:outerShdw blurRad="38100" dist="19050" dir="2700000" algn="tl" rotWithShape="0">
                    <a:schemeClr val="dk1">
                      <a:alpha val="40000"/>
                    </a:schemeClr>
                  </a:outerShdw>
                </a:effectLst>
              </a:rPr>
              <a:t>To the office. </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7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2E3DB-E4D0-8247-A58E-ACBEAAD48EF4}"/>
              </a:ext>
            </a:extLst>
          </p:cNvPr>
          <p:cNvSpPr>
            <a:spLocks noGrp="1"/>
          </p:cNvSpPr>
          <p:nvPr>
            <p:ph type="title"/>
          </p:nvPr>
        </p:nvSpPr>
        <p:spPr>
          <a:xfrm>
            <a:off x="965199" y="1240780"/>
            <a:ext cx="6086857" cy="4376440"/>
          </a:xfrm>
          <a:effectLst/>
        </p:spPr>
        <p:txBody>
          <a:bodyPr vert="horz" lIns="91440" tIns="45720" rIns="91440" bIns="45720" rtlCol="0" anchor="ctr">
            <a:normAutofit/>
          </a:bodyPr>
          <a:lstStyle/>
          <a:p>
            <a:r>
              <a:rPr lang="en-US" sz="4400">
                <a:solidFill>
                  <a:schemeClr val="tx1"/>
                </a:solidFill>
              </a:rPr>
              <a:t>How Restorative Are You?</a:t>
            </a:r>
          </a:p>
        </p:txBody>
      </p:sp>
      <p:sp>
        <p:nvSpPr>
          <p:cNvPr id="3" name="Text Placeholder 2">
            <a:extLst>
              <a:ext uri="{FF2B5EF4-FFF2-40B4-BE49-F238E27FC236}">
                <a16:creationId xmlns:a16="http://schemas.microsoft.com/office/drawing/2014/main" id="{68B85462-F9BC-6544-B3B9-5DC53FB6E8E4}"/>
              </a:ext>
            </a:extLst>
          </p:cNvPr>
          <p:cNvSpPr>
            <a:spLocks noGrp="1"/>
          </p:cNvSpPr>
          <p:nvPr>
            <p:ph type="body" idx="1"/>
          </p:nvPr>
        </p:nvSpPr>
        <p:spPr>
          <a:xfrm>
            <a:off x="8017256" y="1240780"/>
            <a:ext cx="3364746" cy="4376440"/>
          </a:xfrm>
          <a:effectLst/>
        </p:spPr>
        <p:txBody>
          <a:bodyPr vert="horz" lIns="91440" tIns="45720" rIns="91440" bIns="45720" rtlCol="0" anchor="ctr">
            <a:normAutofit/>
          </a:bodyPr>
          <a:lstStyle/>
          <a:p>
            <a:pPr algn="l"/>
            <a:r>
              <a:rPr lang="en-US" sz="2400"/>
              <a:t>Worksheet</a:t>
            </a:r>
          </a:p>
        </p:txBody>
      </p:sp>
      <p:cxnSp>
        <p:nvCxnSpPr>
          <p:cNvPr id="12" name="Straight Connector 11">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06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0A7E396-A5E4-44BC-9BB6-B0E9D90C8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6832910-954A-4154-8EEC-E4CA185BD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
            <a:extLst>
              <a:ext uri="{FF2B5EF4-FFF2-40B4-BE49-F238E27FC236}">
                <a16:creationId xmlns:a16="http://schemas.microsoft.com/office/drawing/2014/main" id="{2FA16332-BD82-4636-A57E-B2AD816C7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F049-8D22-C94F-A975-7A0B2F307B04}"/>
              </a:ext>
            </a:extLst>
          </p:cNvPr>
          <p:cNvSpPr>
            <a:spLocks noGrp="1"/>
          </p:cNvSpPr>
          <p:nvPr>
            <p:ph type="title"/>
          </p:nvPr>
        </p:nvSpPr>
        <p:spPr>
          <a:xfrm>
            <a:off x="507997" y="254205"/>
            <a:ext cx="5326974" cy="1117190"/>
          </a:xfrm>
        </p:spPr>
        <p:txBody>
          <a:bodyPr vert="horz" lIns="91440" tIns="45720" rIns="91440" bIns="45720" rtlCol="0" anchor="b">
            <a:normAutofit/>
          </a:bodyPr>
          <a:lstStyle/>
          <a:p>
            <a:pPr algn="ctr"/>
            <a:r>
              <a:rPr lang="en-US" sz="4000" dirty="0">
                <a:solidFill>
                  <a:schemeClr val="accent1"/>
                </a:solidFill>
              </a:rPr>
              <a:t>Discussion</a:t>
            </a:r>
          </a:p>
        </p:txBody>
      </p:sp>
      <p:sp>
        <p:nvSpPr>
          <p:cNvPr id="3" name="Content Placeholder 2">
            <a:extLst>
              <a:ext uri="{FF2B5EF4-FFF2-40B4-BE49-F238E27FC236}">
                <a16:creationId xmlns:a16="http://schemas.microsoft.com/office/drawing/2014/main" id="{E10468C2-2544-EF43-AFF8-F74CF732DFDB}"/>
              </a:ext>
            </a:extLst>
          </p:cNvPr>
          <p:cNvSpPr>
            <a:spLocks noGrp="1"/>
          </p:cNvSpPr>
          <p:nvPr>
            <p:ph idx="1"/>
          </p:nvPr>
        </p:nvSpPr>
        <p:spPr>
          <a:xfrm>
            <a:off x="507998" y="1625600"/>
            <a:ext cx="5326974" cy="4419600"/>
          </a:xfrm>
        </p:spPr>
        <p:txBody>
          <a:bodyPr vert="horz" lIns="91440" tIns="45720" rIns="91440" bIns="45720" rtlCol="0" anchor="ctr">
            <a:normAutofit lnSpcReduction="10000"/>
          </a:bodyPr>
          <a:lstStyle/>
          <a:p>
            <a:pPr>
              <a:lnSpc>
                <a:spcPct val="90000"/>
              </a:lnSpc>
            </a:pPr>
            <a:r>
              <a:rPr lang="en-US" sz="2000" dirty="0"/>
              <a:t>Does the student understand the harm they’ve caused, who has been affected, and how? </a:t>
            </a:r>
          </a:p>
          <a:p>
            <a:pPr>
              <a:lnSpc>
                <a:spcPct val="90000"/>
              </a:lnSpc>
            </a:pPr>
            <a:r>
              <a:rPr lang="en-US" sz="2000" dirty="0"/>
              <a:t>Do I seek support when issues get tricky for me? </a:t>
            </a:r>
          </a:p>
          <a:p>
            <a:pPr>
              <a:lnSpc>
                <a:spcPct val="90000"/>
              </a:lnSpc>
            </a:pPr>
            <a:r>
              <a:rPr lang="en-US" sz="2000" dirty="0"/>
              <a:t>Do I take responsibility for any part I might have played when things went wrong, acknowledge it, and apologize? </a:t>
            </a:r>
          </a:p>
          <a:p>
            <a:pPr>
              <a:lnSpc>
                <a:spcPct val="90000"/>
              </a:lnSpc>
            </a:pPr>
            <a:r>
              <a:rPr lang="en-US" sz="2000" dirty="0"/>
              <a:t>If the student apologizes to me, do I accept the apology respectfully? </a:t>
            </a:r>
          </a:p>
          <a:p>
            <a:pPr>
              <a:lnSpc>
                <a:spcPct val="90000"/>
              </a:lnSpc>
            </a:pPr>
            <a:r>
              <a:rPr lang="en-US" sz="2000" dirty="0"/>
              <a:t>Have I, at any stage, asked someone I trust to observe my practice and give me honest feedback? </a:t>
            </a:r>
          </a:p>
          <a:p>
            <a:pPr>
              <a:lnSpc>
                <a:spcPct val="90000"/>
              </a:lnSpc>
            </a:pPr>
            <a:endParaRPr lang="en-US" sz="1500" dirty="0"/>
          </a:p>
        </p:txBody>
      </p:sp>
      <p:sp>
        <p:nvSpPr>
          <p:cNvPr id="18" name="Rounded Rectangle 17">
            <a:extLst>
              <a:ext uri="{FF2B5EF4-FFF2-40B4-BE49-F238E27FC236}">
                <a16:creationId xmlns:a16="http://schemas.microsoft.com/office/drawing/2014/main" id="{7E042ED9-EA98-45DE-9E15-4E81D3834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adio microphone">
            <a:extLst>
              <a:ext uri="{FF2B5EF4-FFF2-40B4-BE49-F238E27FC236}">
                <a16:creationId xmlns:a16="http://schemas.microsoft.com/office/drawing/2014/main" id="{CF0C8ACB-220B-2C44-9476-AAE607E67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0517" y="1507610"/>
            <a:ext cx="3832042" cy="3832042"/>
          </a:xfrm>
          <a:prstGeom prst="rect">
            <a:avLst/>
          </a:prstGeom>
        </p:spPr>
      </p:pic>
    </p:spTree>
    <p:extLst>
      <p:ext uri="{BB962C8B-B14F-4D97-AF65-F5344CB8AC3E}">
        <p14:creationId xmlns:p14="http://schemas.microsoft.com/office/powerpoint/2010/main" val="81641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A819C-DDAF-AD4D-8C5A-F08F65F1380E}"/>
              </a:ext>
            </a:extLst>
          </p:cNvPr>
          <p:cNvSpPr>
            <a:spLocks noGrp="1"/>
          </p:cNvSpPr>
          <p:nvPr>
            <p:ph type="title"/>
          </p:nvPr>
        </p:nvSpPr>
        <p:spPr/>
        <p:txBody>
          <a:bodyPr/>
          <a:lstStyle/>
          <a:p>
            <a:r>
              <a:rPr lang="en-US" dirty="0"/>
              <a:t>Lets Break The Ice</a:t>
            </a:r>
          </a:p>
        </p:txBody>
      </p:sp>
      <p:sp>
        <p:nvSpPr>
          <p:cNvPr id="5" name="Content Placeholder 4">
            <a:extLst>
              <a:ext uri="{FF2B5EF4-FFF2-40B4-BE49-F238E27FC236}">
                <a16:creationId xmlns:a16="http://schemas.microsoft.com/office/drawing/2014/main" id="{B559AB59-744E-9B4A-8884-097A1D8F768F}"/>
              </a:ext>
            </a:extLst>
          </p:cNvPr>
          <p:cNvSpPr>
            <a:spLocks noGrp="1"/>
          </p:cNvSpPr>
          <p:nvPr>
            <p:ph idx="1"/>
          </p:nvPr>
        </p:nvSpPr>
        <p:spPr/>
        <p:txBody>
          <a:bodyPr>
            <a:normAutofit/>
          </a:bodyPr>
          <a:lstStyle/>
          <a:p>
            <a:r>
              <a:rPr lang="en-US" sz="2800" b="1" dirty="0"/>
              <a:t>Where are you from?</a:t>
            </a:r>
          </a:p>
          <a:p>
            <a:r>
              <a:rPr lang="en-US" sz="2800" b="1" dirty="0"/>
              <a:t>If your located in a school which grades do you serve?</a:t>
            </a:r>
          </a:p>
          <a:p>
            <a:r>
              <a:rPr lang="en-US" sz="2800" b="1" dirty="0"/>
              <a:t>Most rewarding aspect of being a school social worker?</a:t>
            </a:r>
          </a:p>
          <a:p>
            <a:r>
              <a:rPr lang="en-US" sz="2800" b="1" dirty="0"/>
              <a:t>Most challenging aspect of being a school social worker?</a:t>
            </a:r>
          </a:p>
        </p:txBody>
      </p:sp>
    </p:spTree>
    <p:extLst>
      <p:ext uri="{BB962C8B-B14F-4D97-AF65-F5344CB8AC3E}">
        <p14:creationId xmlns:p14="http://schemas.microsoft.com/office/powerpoint/2010/main" val="48284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3B512155-72F8-5549-8D02-9A2340EFC138}"/>
              </a:ext>
            </a:extLst>
          </p:cNvPr>
          <p:cNvGraphicFramePr>
            <a:graphicFrameLocks noGrp="1"/>
          </p:cNvGraphicFramePr>
          <p:nvPr>
            <p:ph idx="4294967295"/>
            <p:extLst>
              <p:ext uri="{D42A27DB-BD31-4B8C-83A1-F6EECF244321}">
                <p14:modId xmlns:p14="http://schemas.microsoft.com/office/powerpoint/2010/main" val="2589413912"/>
              </p:ext>
            </p:extLst>
          </p:nvPr>
        </p:nvGraphicFramePr>
        <p:xfrm>
          <a:off x="1414463" y="371475"/>
          <a:ext cx="9386888" cy="6129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B6E3327-4E0F-6646-956E-097DDC7BA03B}"/>
              </a:ext>
            </a:extLst>
          </p:cNvPr>
          <p:cNvSpPr txBox="1"/>
          <p:nvPr/>
        </p:nvSpPr>
        <p:spPr>
          <a:xfrm>
            <a:off x="7215187" y="6316146"/>
            <a:ext cx="3357563" cy="276999"/>
          </a:xfrm>
          <a:prstGeom prst="rect">
            <a:avLst/>
          </a:prstGeom>
          <a:noFill/>
        </p:spPr>
        <p:txBody>
          <a:bodyPr wrap="square" rtlCol="0">
            <a:spAutoFit/>
          </a:bodyPr>
          <a:lstStyle/>
          <a:p>
            <a:r>
              <a:rPr lang="en-US" sz="1200" dirty="0"/>
              <a:t>Minnesota Department of Education, 2010</a:t>
            </a:r>
          </a:p>
        </p:txBody>
      </p:sp>
    </p:spTree>
    <p:extLst>
      <p:ext uri="{BB962C8B-B14F-4D97-AF65-F5344CB8AC3E}">
        <p14:creationId xmlns:p14="http://schemas.microsoft.com/office/powerpoint/2010/main" val="274359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993-05F4-134C-AACE-02BE00445C8F}"/>
              </a:ext>
            </a:extLst>
          </p:cNvPr>
          <p:cNvSpPr>
            <a:spLocks noGrp="1"/>
          </p:cNvSpPr>
          <p:nvPr>
            <p:ph type="title"/>
          </p:nvPr>
        </p:nvSpPr>
        <p:spPr>
          <a:xfrm>
            <a:off x="1073151" y="710970"/>
            <a:ext cx="3547533" cy="1178659"/>
          </a:xfrm>
        </p:spPr>
        <p:txBody>
          <a:bodyPr/>
          <a:lstStyle/>
          <a:p>
            <a:pPr algn="ctr"/>
            <a:r>
              <a:rPr lang="en-US" sz="2800" dirty="0"/>
              <a:t>Restorative Justice Skills </a:t>
            </a:r>
          </a:p>
        </p:txBody>
      </p:sp>
      <p:sp>
        <p:nvSpPr>
          <p:cNvPr id="4" name="Text Placeholder 3">
            <a:extLst>
              <a:ext uri="{FF2B5EF4-FFF2-40B4-BE49-F238E27FC236}">
                <a16:creationId xmlns:a16="http://schemas.microsoft.com/office/drawing/2014/main" id="{3CC8E64F-D853-7B4D-8C17-004263FBDCB5}"/>
              </a:ext>
            </a:extLst>
          </p:cNvPr>
          <p:cNvSpPr>
            <a:spLocks noGrp="1"/>
          </p:cNvSpPr>
          <p:nvPr>
            <p:ph type="body" sz="half" idx="2"/>
          </p:nvPr>
        </p:nvSpPr>
        <p:spPr>
          <a:xfrm>
            <a:off x="840318" y="2546820"/>
            <a:ext cx="4146020" cy="2996730"/>
          </a:xfrm>
        </p:spPr>
        <p:txBody>
          <a:bodyPr>
            <a:noAutofit/>
          </a:bodyPr>
          <a:lstStyle/>
          <a:p>
            <a:pPr marL="285750" indent="-285750">
              <a:buFont typeface="Arial" panose="020B0604020202020204" pitchFamily="34" charset="0"/>
              <a:buChar char="•"/>
            </a:pPr>
            <a:r>
              <a:rPr lang="en-US" sz="2400" dirty="0"/>
              <a:t>Focus on practical consequences rather than rule book consequences</a:t>
            </a:r>
          </a:p>
          <a:p>
            <a:pPr marL="285750" indent="-285750">
              <a:buFont typeface="Arial" panose="020B0604020202020204" pitchFamily="34" charset="0"/>
              <a:buChar char="•"/>
            </a:pPr>
            <a:r>
              <a:rPr lang="en-US" sz="2400" dirty="0"/>
              <a:t>Uses dialogue from everyone involved and affected in the conflict</a:t>
            </a:r>
          </a:p>
        </p:txBody>
      </p:sp>
      <p:graphicFrame>
        <p:nvGraphicFramePr>
          <p:cNvPr id="6" name="Diagram 5">
            <a:extLst>
              <a:ext uri="{FF2B5EF4-FFF2-40B4-BE49-F238E27FC236}">
                <a16:creationId xmlns:a16="http://schemas.microsoft.com/office/drawing/2014/main" id="{688F5205-9F3A-1948-9825-8F408D244E94}"/>
              </a:ext>
            </a:extLst>
          </p:cNvPr>
          <p:cNvGraphicFramePr/>
          <p:nvPr>
            <p:extLst>
              <p:ext uri="{D42A27DB-BD31-4B8C-83A1-F6EECF244321}">
                <p14:modId xmlns:p14="http://schemas.microsoft.com/office/powerpoint/2010/main" val="976083944"/>
              </p:ext>
            </p:extLst>
          </p:nvPr>
        </p:nvGraphicFramePr>
        <p:xfrm>
          <a:off x="4620684" y="4252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405EF30-B7A2-EF45-A827-0E308ABBA530}"/>
              </a:ext>
            </a:extLst>
          </p:cNvPr>
          <p:cNvSpPr txBox="1"/>
          <p:nvPr/>
        </p:nvSpPr>
        <p:spPr>
          <a:xfrm>
            <a:off x="7215187" y="6316146"/>
            <a:ext cx="3357563" cy="276999"/>
          </a:xfrm>
          <a:prstGeom prst="rect">
            <a:avLst/>
          </a:prstGeom>
          <a:noFill/>
        </p:spPr>
        <p:txBody>
          <a:bodyPr wrap="square" rtlCol="0">
            <a:spAutoFit/>
          </a:bodyPr>
          <a:lstStyle/>
          <a:p>
            <a:r>
              <a:rPr lang="en-US" sz="1200" dirty="0"/>
              <a:t>Minnesota Department of Education, 2010</a:t>
            </a:r>
          </a:p>
        </p:txBody>
      </p:sp>
    </p:spTree>
    <p:extLst>
      <p:ext uri="{BB962C8B-B14F-4D97-AF65-F5344CB8AC3E}">
        <p14:creationId xmlns:p14="http://schemas.microsoft.com/office/powerpoint/2010/main" val="3390152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2C7D-8EFA-FA46-94B1-C7A6F15AC8FE}"/>
              </a:ext>
            </a:extLst>
          </p:cNvPr>
          <p:cNvSpPr>
            <a:spLocks noGrp="1"/>
          </p:cNvSpPr>
          <p:nvPr>
            <p:ph type="title"/>
          </p:nvPr>
        </p:nvSpPr>
        <p:spPr>
          <a:xfrm>
            <a:off x="1073151" y="985836"/>
            <a:ext cx="3547533" cy="721459"/>
          </a:xfrm>
        </p:spPr>
        <p:txBody>
          <a:bodyPr/>
          <a:lstStyle/>
          <a:p>
            <a:r>
              <a:rPr lang="en-US" sz="4000" dirty="0"/>
              <a:t>Does it work?</a:t>
            </a:r>
          </a:p>
        </p:txBody>
      </p:sp>
      <p:sp>
        <p:nvSpPr>
          <p:cNvPr id="3" name="Content Placeholder 2">
            <a:extLst>
              <a:ext uri="{FF2B5EF4-FFF2-40B4-BE49-F238E27FC236}">
                <a16:creationId xmlns:a16="http://schemas.microsoft.com/office/drawing/2014/main" id="{00917848-A7AE-4341-A101-C7CB32FDA9A9}"/>
              </a:ext>
            </a:extLst>
          </p:cNvPr>
          <p:cNvSpPr>
            <a:spLocks noGrp="1"/>
          </p:cNvSpPr>
          <p:nvPr>
            <p:ph idx="1"/>
          </p:nvPr>
        </p:nvSpPr>
        <p:spPr>
          <a:xfrm>
            <a:off x="4898496" y="446086"/>
            <a:ext cx="6252633" cy="5414963"/>
          </a:xfrm>
        </p:spPr>
        <p:txBody>
          <a:bodyPr>
            <a:noAutofit/>
          </a:bodyPr>
          <a:lstStyle/>
          <a:p>
            <a:pPr marL="0" indent="0" algn="ctr">
              <a:buNone/>
            </a:pPr>
            <a:r>
              <a:rPr lang="en-US" sz="2800" dirty="0"/>
              <a:t>Minnesota </a:t>
            </a:r>
          </a:p>
          <a:p>
            <a:pPr marL="0" indent="0" algn="ctr">
              <a:buNone/>
            </a:pPr>
            <a:r>
              <a:rPr lang="en-US" sz="2800" dirty="0"/>
              <a:t>Oakland, California </a:t>
            </a:r>
          </a:p>
          <a:p>
            <a:pPr marL="0" indent="0" algn="ctr">
              <a:buNone/>
            </a:pPr>
            <a:r>
              <a:rPr lang="en-US" sz="2800" dirty="0"/>
              <a:t>Denver, Colorado </a:t>
            </a:r>
          </a:p>
          <a:p>
            <a:pPr marL="0" indent="0" algn="ctr">
              <a:buNone/>
            </a:pPr>
            <a:r>
              <a:rPr lang="en-US" sz="2800" dirty="0"/>
              <a:t>West Philadelphia, Pennsylvania </a:t>
            </a:r>
          </a:p>
          <a:p>
            <a:pPr marL="0" indent="0" algn="ctr">
              <a:buNone/>
            </a:pPr>
            <a:r>
              <a:rPr lang="en-US" sz="2800" dirty="0"/>
              <a:t>Chicago, Illinois </a:t>
            </a:r>
          </a:p>
          <a:p>
            <a:pPr marL="0" indent="0" algn="ctr">
              <a:buNone/>
            </a:pPr>
            <a:r>
              <a:rPr lang="en-US" sz="2800" dirty="0"/>
              <a:t>Palm Beach County, Florida</a:t>
            </a:r>
          </a:p>
          <a:p>
            <a:pPr marL="0" indent="0" algn="ctr">
              <a:buNone/>
            </a:pPr>
            <a:r>
              <a:rPr lang="en-US" sz="2800" dirty="0"/>
              <a:t>United Kingdom</a:t>
            </a:r>
          </a:p>
          <a:p>
            <a:pPr marL="0" indent="0" algn="ctr">
              <a:buNone/>
            </a:pPr>
            <a:r>
              <a:rPr lang="en-US" sz="2800" dirty="0"/>
              <a:t>Canada </a:t>
            </a:r>
          </a:p>
          <a:p>
            <a:pPr marL="0" indent="0" algn="ctr">
              <a:buNone/>
            </a:pPr>
            <a:r>
              <a:rPr lang="en-US" sz="2800" dirty="0"/>
              <a:t>Australia </a:t>
            </a:r>
          </a:p>
        </p:txBody>
      </p:sp>
      <p:pic>
        <p:nvPicPr>
          <p:cNvPr id="6" name="Graphic 5" descr="Downward trend">
            <a:extLst>
              <a:ext uri="{FF2B5EF4-FFF2-40B4-BE49-F238E27FC236}">
                <a16:creationId xmlns:a16="http://schemas.microsoft.com/office/drawing/2014/main" id="{2AF65DE5-F3DD-EE47-AE9D-15EF05A57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447" y="2514599"/>
            <a:ext cx="4083049" cy="4083049"/>
          </a:xfrm>
          <a:prstGeom prst="rect">
            <a:avLst/>
          </a:prstGeom>
        </p:spPr>
      </p:pic>
    </p:spTree>
    <p:extLst>
      <p:ext uri="{BB962C8B-B14F-4D97-AF65-F5344CB8AC3E}">
        <p14:creationId xmlns:p14="http://schemas.microsoft.com/office/powerpoint/2010/main" val="3030827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EC95C5A-B58B-D24A-BB8C-DACD2555FE52}"/>
              </a:ext>
            </a:extLst>
          </p:cNvPr>
          <p:cNvSpPr>
            <a:spLocks noGrp="1"/>
          </p:cNvSpPr>
          <p:nvPr>
            <p:ph type="title"/>
          </p:nvPr>
        </p:nvSpPr>
        <p:spPr>
          <a:xfrm>
            <a:off x="6095999" y="1032918"/>
            <a:ext cx="5452533" cy="4792165"/>
          </a:xfrm>
          <a:effectLst/>
        </p:spPr>
        <p:txBody>
          <a:bodyPr vert="horz" lIns="91440" tIns="45720" rIns="91440" bIns="45720" rtlCol="0" anchor="ctr">
            <a:normAutofit/>
          </a:bodyPr>
          <a:lstStyle/>
          <a:p>
            <a:pPr algn="l"/>
            <a:r>
              <a:rPr lang="en-US" sz="6600">
                <a:solidFill>
                  <a:schemeClr val="accent1"/>
                </a:solidFill>
                <a:hlinkClick r:id="rId2"/>
              </a:rPr>
              <a:t>Mediation Circle</a:t>
            </a:r>
            <a:endParaRPr lang="en-US" sz="6600">
              <a:solidFill>
                <a:schemeClr val="accent1"/>
              </a:solidFill>
            </a:endParaRPr>
          </a:p>
        </p:txBody>
      </p:sp>
      <p:sp useBgFill="1">
        <p:nvSpPr>
          <p:cNvPr id="16" name="Freeform: Shape 15">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0438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9D1C653-855F-B34F-8C68-EBB458B59311}"/>
              </a:ext>
            </a:extLst>
          </p:cNvPr>
          <p:cNvSpPr>
            <a:spLocks noGrp="1"/>
          </p:cNvSpPr>
          <p:nvPr>
            <p:ph type="title"/>
          </p:nvPr>
        </p:nvSpPr>
        <p:spPr/>
        <p:txBody>
          <a:bodyPr/>
          <a:lstStyle/>
          <a:p>
            <a:pPr algn="ctr"/>
            <a:r>
              <a:rPr lang="en-US" dirty="0"/>
              <a:t>Dignity and Worth of the Person</a:t>
            </a:r>
          </a:p>
        </p:txBody>
      </p:sp>
      <p:sp>
        <p:nvSpPr>
          <p:cNvPr id="18" name="Content Placeholder 17">
            <a:extLst>
              <a:ext uri="{FF2B5EF4-FFF2-40B4-BE49-F238E27FC236}">
                <a16:creationId xmlns:a16="http://schemas.microsoft.com/office/drawing/2014/main" id="{AAFFA716-5555-1B4F-A191-94B0649FBC95}"/>
              </a:ext>
            </a:extLst>
          </p:cNvPr>
          <p:cNvSpPr>
            <a:spLocks noGrp="1"/>
          </p:cNvSpPr>
          <p:nvPr>
            <p:ph idx="1"/>
          </p:nvPr>
        </p:nvSpPr>
        <p:spPr/>
        <p:txBody>
          <a:bodyPr>
            <a:normAutofit/>
          </a:bodyPr>
          <a:lstStyle/>
          <a:p>
            <a:pPr>
              <a:buFont typeface="Courier New" panose="02070309020205020404" pitchFamily="49" charset="0"/>
              <a:buChar char="o"/>
            </a:pPr>
            <a:r>
              <a:rPr lang="en-US" sz="3200" dirty="0"/>
              <a:t>Self-determination</a:t>
            </a:r>
          </a:p>
          <a:p>
            <a:pPr>
              <a:buFont typeface="Courier New" panose="02070309020205020404" pitchFamily="49" charset="0"/>
              <a:buChar char="o"/>
            </a:pPr>
            <a:r>
              <a:rPr lang="en-US" sz="3200" dirty="0"/>
              <a:t>Relationship Building</a:t>
            </a:r>
          </a:p>
          <a:p>
            <a:pPr>
              <a:buFont typeface="Courier New" panose="02070309020205020404" pitchFamily="49" charset="0"/>
              <a:buChar char="o"/>
            </a:pPr>
            <a:r>
              <a:rPr lang="en-US" sz="3200" dirty="0"/>
              <a:t>Student involved intervention plans </a:t>
            </a:r>
          </a:p>
          <a:p>
            <a:pPr>
              <a:buFont typeface="Courier New" panose="02070309020205020404" pitchFamily="49" charset="0"/>
              <a:buChar char="o"/>
            </a:pPr>
            <a:r>
              <a:rPr lang="en-US" sz="3200" dirty="0"/>
              <a:t>Individualized response to behaviors </a:t>
            </a:r>
          </a:p>
        </p:txBody>
      </p:sp>
    </p:spTree>
    <p:extLst>
      <p:ext uri="{BB962C8B-B14F-4D97-AF65-F5344CB8AC3E}">
        <p14:creationId xmlns:p14="http://schemas.microsoft.com/office/powerpoint/2010/main" val="4215155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0A3B-4D6A-3544-AFD2-2180840616AF}"/>
              </a:ext>
            </a:extLst>
          </p:cNvPr>
          <p:cNvSpPr>
            <a:spLocks noGrp="1"/>
          </p:cNvSpPr>
          <p:nvPr>
            <p:ph type="title"/>
          </p:nvPr>
        </p:nvSpPr>
        <p:spPr>
          <a:xfrm>
            <a:off x="801288" y="151797"/>
            <a:ext cx="10571998" cy="970450"/>
          </a:xfrm>
        </p:spPr>
        <p:txBody>
          <a:bodyPr/>
          <a:lstStyle/>
          <a:p>
            <a:pPr algn="ctr"/>
            <a:r>
              <a:rPr lang="en-US" dirty="0"/>
              <a:t>Social Justice</a:t>
            </a:r>
          </a:p>
        </p:txBody>
      </p:sp>
      <p:sp>
        <p:nvSpPr>
          <p:cNvPr id="6" name="Content Placeholder 5">
            <a:extLst>
              <a:ext uri="{FF2B5EF4-FFF2-40B4-BE49-F238E27FC236}">
                <a16:creationId xmlns:a16="http://schemas.microsoft.com/office/drawing/2014/main" id="{3FBE7157-65F8-144D-84E5-76ACF2C32315}"/>
              </a:ext>
            </a:extLst>
          </p:cNvPr>
          <p:cNvSpPr>
            <a:spLocks noGrp="1"/>
          </p:cNvSpPr>
          <p:nvPr>
            <p:ph idx="1"/>
          </p:nvPr>
        </p:nvSpPr>
        <p:spPr>
          <a:xfrm>
            <a:off x="818712" y="2222287"/>
            <a:ext cx="10554574" cy="4264238"/>
          </a:xfrm>
        </p:spPr>
        <p:txBody>
          <a:bodyPr>
            <a:noAutofit/>
          </a:bodyPr>
          <a:lstStyle/>
          <a:p>
            <a:pPr marL="285750" indent="-285750">
              <a:buFont typeface="Arial" panose="020B0604020202020204" pitchFamily="34" charset="0"/>
              <a:buChar char="•"/>
            </a:pPr>
            <a:r>
              <a:rPr lang="en-US" sz="2400" b="1" dirty="0"/>
              <a:t>Advocacy </a:t>
            </a:r>
          </a:p>
          <a:p>
            <a:pPr marL="685800" lvl="1">
              <a:buFont typeface="Arial" panose="020B0604020202020204" pitchFamily="34" charset="0"/>
              <a:buChar char="•"/>
            </a:pPr>
            <a:r>
              <a:rPr lang="en-US" sz="1800" dirty="0"/>
              <a:t>Discipline policies </a:t>
            </a:r>
          </a:p>
          <a:p>
            <a:pPr marL="285750" indent="-285750">
              <a:buFont typeface="Arial" panose="020B0604020202020204" pitchFamily="34" charset="0"/>
              <a:buChar char="•"/>
            </a:pPr>
            <a:r>
              <a:rPr lang="en-US" sz="2400" b="1" dirty="0"/>
              <a:t>Multidisciplinary team </a:t>
            </a:r>
          </a:p>
          <a:p>
            <a:pPr marL="285750" indent="-285750">
              <a:buFont typeface="Arial" panose="020B0604020202020204" pitchFamily="34" charset="0"/>
              <a:buChar char="•"/>
            </a:pPr>
            <a:r>
              <a:rPr lang="en-US" sz="2400" b="1" dirty="0"/>
              <a:t>Family &amp; community engagement </a:t>
            </a:r>
          </a:p>
          <a:p>
            <a:pPr lvl="1">
              <a:buFont typeface="Arial" panose="020B0604020202020204" pitchFamily="34" charset="0"/>
              <a:buChar char="•"/>
            </a:pPr>
            <a:r>
              <a:rPr lang="en-US" sz="1800" dirty="0"/>
              <a:t>Community based organizations</a:t>
            </a:r>
          </a:p>
          <a:p>
            <a:pPr lvl="1">
              <a:buFont typeface="Arial" panose="020B0604020202020204" pitchFamily="34" charset="0"/>
              <a:buChar char="•"/>
            </a:pPr>
            <a:r>
              <a:rPr lang="en-US" sz="1800" dirty="0"/>
              <a:t>School Resource Officer (SRO)</a:t>
            </a:r>
          </a:p>
          <a:p>
            <a:pPr>
              <a:buFont typeface="Arial" panose="020B0604020202020204" pitchFamily="34" charset="0"/>
              <a:buChar char="•"/>
            </a:pPr>
            <a:r>
              <a:rPr lang="en-US" sz="2400" b="1" dirty="0"/>
              <a:t>Education</a:t>
            </a:r>
          </a:p>
          <a:p>
            <a:pPr lvl="1">
              <a:buFont typeface="Arial" panose="020B0604020202020204" pitchFamily="34" charset="0"/>
              <a:buChar char="•"/>
            </a:pPr>
            <a:r>
              <a:rPr lang="en-US" sz="1800" dirty="0"/>
              <a:t>Increase staff awareness of student disabilities</a:t>
            </a:r>
          </a:p>
        </p:txBody>
      </p:sp>
      <p:sp>
        <p:nvSpPr>
          <p:cNvPr id="3" name="TextBox 2">
            <a:extLst>
              <a:ext uri="{FF2B5EF4-FFF2-40B4-BE49-F238E27FC236}">
                <a16:creationId xmlns:a16="http://schemas.microsoft.com/office/drawing/2014/main" id="{ABFA4713-E785-1A40-9217-3505EAF629D8}"/>
              </a:ext>
            </a:extLst>
          </p:cNvPr>
          <p:cNvSpPr txBox="1"/>
          <p:nvPr/>
        </p:nvSpPr>
        <p:spPr>
          <a:xfrm>
            <a:off x="-9525" y="1106489"/>
            <a:ext cx="12201525" cy="646331"/>
          </a:xfrm>
          <a:prstGeom prst="rect">
            <a:avLst/>
          </a:prstGeom>
          <a:noFill/>
        </p:spPr>
        <p:txBody>
          <a:bodyPr wrap="square" rtlCol="0">
            <a:spAutoFit/>
          </a:bodyPr>
          <a:lstStyle/>
          <a:p>
            <a:pPr algn="ctr"/>
            <a:r>
              <a:rPr lang="en-US" b="1" dirty="0"/>
              <a:t>Social workers pursue social justice specifically on behalf of vulnerable and oppressed individuals and groups of people. </a:t>
            </a:r>
          </a:p>
        </p:txBody>
      </p:sp>
    </p:spTree>
    <p:extLst>
      <p:ext uri="{BB962C8B-B14F-4D97-AF65-F5344CB8AC3E}">
        <p14:creationId xmlns:p14="http://schemas.microsoft.com/office/powerpoint/2010/main" val="53816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 name="Rectangle 8">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4E7BA7-65D6-654D-8210-A3DBE3526839}"/>
              </a:ext>
            </a:extLst>
          </p:cNvPr>
          <p:cNvSpPr>
            <a:spLocks noGrp="1"/>
          </p:cNvSpPr>
          <p:nvPr>
            <p:ph type="title"/>
          </p:nvPr>
        </p:nvSpPr>
        <p:spPr>
          <a:xfrm>
            <a:off x="1166259" y="1232641"/>
            <a:ext cx="9638153" cy="2668377"/>
          </a:xfrm>
          <a:effectLst/>
        </p:spPr>
        <p:txBody>
          <a:bodyPr vert="horz" lIns="91440" tIns="45720" rIns="91440" bIns="45720" rtlCol="0" anchor="b">
            <a:normAutofit/>
          </a:bodyPr>
          <a:lstStyle/>
          <a:p>
            <a:pPr algn="ctr"/>
            <a:r>
              <a:rPr lang="en-US" sz="5400" dirty="0">
                <a:solidFill>
                  <a:schemeClr val="tx1"/>
                </a:solidFill>
              </a:rPr>
              <a:t>Self Reflection</a:t>
            </a:r>
          </a:p>
        </p:txBody>
      </p:sp>
      <p:sp>
        <p:nvSpPr>
          <p:cNvPr id="3" name="Explosion 2 2">
            <a:extLst>
              <a:ext uri="{FF2B5EF4-FFF2-40B4-BE49-F238E27FC236}">
                <a16:creationId xmlns:a16="http://schemas.microsoft.com/office/drawing/2014/main" id="{54D70796-AB06-3F4C-8332-6A7B45F2FED5}"/>
              </a:ext>
            </a:extLst>
          </p:cNvPr>
          <p:cNvSpPr/>
          <p:nvPr/>
        </p:nvSpPr>
        <p:spPr>
          <a:xfrm>
            <a:off x="637093" y="342900"/>
            <a:ext cx="3643313" cy="29569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Perceptions of students with disabilities. </a:t>
            </a:r>
          </a:p>
        </p:txBody>
      </p:sp>
      <p:sp>
        <p:nvSpPr>
          <p:cNvPr id="4" name="Explosion 1 3">
            <a:extLst>
              <a:ext uri="{FF2B5EF4-FFF2-40B4-BE49-F238E27FC236}">
                <a16:creationId xmlns:a16="http://schemas.microsoft.com/office/drawing/2014/main" id="{CCDD0A0F-7405-C04F-85E1-F9A70B650BB9}"/>
              </a:ext>
            </a:extLst>
          </p:cNvPr>
          <p:cNvSpPr/>
          <p:nvPr/>
        </p:nvSpPr>
        <p:spPr>
          <a:xfrm>
            <a:off x="8217476" y="3238186"/>
            <a:ext cx="3543300" cy="304545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Opinions on behavior management and control.</a:t>
            </a:r>
          </a:p>
        </p:txBody>
      </p:sp>
      <p:sp>
        <p:nvSpPr>
          <p:cNvPr id="5" name="Explosion 2 4">
            <a:extLst>
              <a:ext uri="{FF2B5EF4-FFF2-40B4-BE49-F238E27FC236}">
                <a16:creationId xmlns:a16="http://schemas.microsoft.com/office/drawing/2014/main" id="{99F71233-B230-B743-8D8A-CF9EBABAA889}"/>
              </a:ext>
            </a:extLst>
          </p:cNvPr>
          <p:cNvSpPr/>
          <p:nvPr/>
        </p:nvSpPr>
        <p:spPr>
          <a:xfrm>
            <a:off x="6635164" y="453185"/>
            <a:ext cx="3630095" cy="246326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contribution to the SPP.</a:t>
            </a:r>
          </a:p>
        </p:txBody>
      </p:sp>
      <p:sp>
        <p:nvSpPr>
          <p:cNvPr id="6" name="Explosion 1 5">
            <a:extLst>
              <a:ext uri="{FF2B5EF4-FFF2-40B4-BE49-F238E27FC236}">
                <a16:creationId xmlns:a16="http://schemas.microsoft.com/office/drawing/2014/main" id="{3A294972-2FDE-BC4C-AE6C-B07ED250F222}"/>
              </a:ext>
            </a:extLst>
          </p:cNvPr>
          <p:cNvSpPr/>
          <p:nvPr/>
        </p:nvSpPr>
        <p:spPr>
          <a:xfrm>
            <a:off x="2427748" y="3864504"/>
            <a:ext cx="3557587" cy="24288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will you change.</a:t>
            </a:r>
          </a:p>
        </p:txBody>
      </p:sp>
    </p:spTree>
    <p:extLst>
      <p:ext uri="{BB962C8B-B14F-4D97-AF65-F5344CB8AC3E}">
        <p14:creationId xmlns:p14="http://schemas.microsoft.com/office/powerpoint/2010/main" val="40369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Laptop">
            <a:extLst>
              <a:ext uri="{FF2B5EF4-FFF2-40B4-BE49-F238E27FC236}">
                <a16:creationId xmlns:a16="http://schemas.microsoft.com/office/drawing/2014/main" id="{5F1AD088-A5D6-ED4D-9A1D-E7F6E387C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900" y="-1209674"/>
            <a:ext cx="11849100" cy="9714126"/>
          </a:xfrm>
          <a:prstGeom prst="rect">
            <a:avLst/>
          </a:prstGeom>
        </p:spPr>
      </p:pic>
      <p:sp>
        <p:nvSpPr>
          <p:cNvPr id="5" name="TextBox 4">
            <a:extLst>
              <a:ext uri="{FF2B5EF4-FFF2-40B4-BE49-F238E27FC236}">
                <a16:creationId xmlns:a16="http://schemas.microsoft.com/office/drawing/2014/main" id="{0D909E83-1540-6046-9BF6-9F46F2F56C16}"/>
              </a:ext>
            </a:extLst>
          </p:cNvPr>
          <p:cNvSpPr txBox="1"/>
          <p:nvPr/>
        </p:nvSpPr>
        <p:spPr>
          <a:xfrm>
            <a:off x="3471862" y="1455182"/>
            <a:ext cx="5114925" cy="369332"/>
          </a:xfrm>
          <a:prstGeom prst="rect">
            <a:avLst/>
          </a:prstGeom>
          <a:noFill/>
        </p:spPr>
        <p:txBody>
          <a:bodyPr wrap="square" rtlCol="0">
            <a:spAutoFit/>
          </a:bodyPr>
          <a:lstStyle/>
          <a:p>
            <a:pPr algn="ctr"/>
            <a:r>
              <a:rPr lang="en-US" b="1" dirty="0"/>
              <a:t>Notable Books </a:t>
            </a:r>
          </a:p>
        </p:txBody>
      </p:sp>
      <p:sp>
        <p:nvSpPr>
          <p:cNvPr id="6" name="TextBox 5">
            <a:extLst>
              <a:ext uri="{FF2B5EF4-FFF2-40B4-BE49-F238E27FC236}">
                <a16:creationId xmlns:a16="http://schemas.microsoft.com/office/drawing/2014/main" id="{202D1EF3-0BB2-E040-AB25-724D3928FDA6}"/>
              </a:ext>
            </a:extLst>
          </p:cNvPr>
          <p:cNvSpPr txBox="1"/>
          <p:nvPr/>
        </p:nvSpPr>
        <p:spPr>
          <a:xfrm>
            <a:off x="3067050" y="1639848"/>
            <a:ext cx="6400800" cy="3139321"/>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Christopher Mallet : </a:t>
            </a:r>
            <a:r>
              <a:rPr lang="en-US" b="1" dirty="0"/>
              <a:t>The School to Prison Pipeline.</a:t>
            </a:r>
          </a:p>
          <a:p>
            <a:pPr marL="285750" indent="-285750">
              <a:buFont typeface="Arial" panose="020B0604020202020204" pitchFamily="34" charset="0"/>
              <a:buChar char="•"/>
            </a:pPr>
            <a:r>
              <a:rPr lang="en-US" dirty="0"/>
              <a:t>Nancy A. </a:t>
            </a:r>
            <a:r>
              <a:rPr lang="en-US" dirty="0" err="1"/>
              <a:t>Heitzeg</a:t>
            </a:r>
            <a:r>
              <a:rPr lang="en-US" dirty="0"/>
              <a:t>: </a:t>
            </a:r>
            <a:r>
              <a:rPr lang="en-US" b="1" dirty="0"/>
              <a:t>The School to Prison Pipeline Education, Discipline, and Racialized Double Standards.</a:t>
            </a:r>
          </a:p>
          <a:p>
            <a:pPr marL="285750" indent="-285750">
              <a:buFont typeface="Arial" panose="020B0604020202020204" pitchFamily="34" charset="0"/>
              <a:buChar char="•"/>
            </a:pPr>
            <a:r>
              <a:rPr lang="en-US" dirty="0"/>
              <a:t>Rachel Currie-Rubin: </a:t>
            </a:r>
            <a:r>
              <a:rPr lang="en-US" b="1" dirty="0"/>
              <a:t>Disrupting the School to Prison Pipeline.</a:t>
            </a:r>
          </a:p>
          <a:p>
            <a:pPr marL="285750" indent="-285750">
              <a:buFont typeface="Arial" panose="020B0604020202020204" pitchFamily="34" charset="0"/>
              <a:buChar char="•"/>
            </a:pPr>
            <a:r>
              <a:rPr lang="en-US" dirty="0" err="1"/>
              <a:t>Priya</a:t>
            </a:r>
            <a:r>
              <a:rPr lang="en-US" dirty="0"/>
              <a:t> Parmar and Anthony J. </a:t>
            </a:r>
            <a:r>
              <a:rPr lang="en-US" dirty="0" err="1"/>
              <a:t>Nocella</a:t>
            </a:r>
            <a:r>
              <a:rPr lang="en-US" dirty="0"/>
              <a:t> II: </a:t>
            </a:r>
            <a:r>
              <a:rPr lang="en-US" b="1" dirty="0"/>
              <a:t>From Education to Incarceration: Dismantling the School-to-Prison Pipeline.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03515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909E83-1540-6046-9BF6-9F46F2F56C16}"/>
              </a:ext>
            </a:extLst>
          </p:cNvPr>
          <p:cNvSpPr txBox="1"/>
          <p:nvPr/>
        </p:nvSpPr>
        <p:spPr>
          <a:xfrm>
            <a:off x="3071812" y="314324"/>
            <a:ext cx="5114925" cy="369332"/>
          </a:xfrm>
          <a:prstGeom prst="rect">
            <a:avLst/>
          </a:prstGeom>
          <a:noFill/>
        </p:spPr>
        <p:txBody>
          <a:bodyPr wrap="square" rtlCol="0">
            <a:spAutoFit/>
          </a:bodyPr>
          <a:lstStyle/>
          <a:p>
            <a:pPr algn="ctr"/>
            <a:r>
              <a:rPr lang="en-US" b="1" dirty="0"/>
              <a:t>References </a:t>
            </a:r>
          </a:p>
        </p:txBody>
      </p:sp>
      <p:sp>
        <p:nvSpPr>
          <p:cNvPr id="2" name="TextBox 1">
            <a:extLst>
              <a:ext uri="{FF2B5EF4-FFF2-40B4-BE49-F238E27FC236}">
                <a16:creationId xmlns:a16="http://schemas.microsoft.com/office/drawing/2014/main" id="{0250C06C-5B97-9146-93D4-D6197364A3A2}"/>
              </a:ext>
            </a:extLst>
          </p:cNvPr>
          <p:cNvSpPr txBox="1"/>
          <p:nvPr/>
        </p:nvSpPr>
        <p:spPr>
          <a:xfrm>
            <a:off x="457199" y="764024"/>
            <a:ext cx="10844213" cy="6093976"/>
          </a:xfrm>
          <a:prstGeom prst="rect">
            <a:avLst/>
          </a:prstGeom>
          <a:noFill/>
        </p:spPr>
        <p:txBody>
          <a:bodyPr wrap="square" rtlCol="0">
            <a:spAutoFit/>
          </a:bodyPr>
          <a:lstStyle/>
          <a:p>
            <a:pPr indent="-457200"/>
            <a:r>
              <a:rPr lang="en-US" sz="1000" dirty="0"/>
              <a:t>Brown Center on Educational Policy at Brookings (2017, March). </a:t>
            </a:r>
            <a:r>
              <a:rPr lang="en-US" sz="1000" i="1" dirty="0"/>
              <a:t>How well are American students learning: With sections on the latest international test scores, foreign 	exchange students, and school suspensions</a:t>
            </a:r>
            <a:r>
              <a:rPr lang="en-US" sz="1000" dirty="0"/>
              <a:t> (Vol. 3). Washington DC. Tom Loveless</a:t>
            </a:r>
          </a:p>
          <a:p>
            <a:pPr indent="-457200"/>
            <a:r>
              <a:rPr lang="en-US" sz="1000" dirty="0"/>
              <a:t> </a:t>
            </a:r>
          </a:p>
          <a:p>
            <a:pPr indent="-457200"/>
            <a:r>
              <a:rPr lang="en-US" sz="1000" dirty="0" err="1"/>
              <a:t>DeMatthews</a:t>
            </a:r>
            <a:r>
              <a:rPr lang="en-US" sz="1000" dirty="0"/>
              <a:t>, D. E. (2016). The Racial Discipline Gap: Critically Examining Policy, Culture, and Leadership in a Struggling Urban District. </a:t>
            </a:r>
            <a:r>
              <a:rPr lang="en-US" sz="1000" i="1" dirty="0"/>
              <a:t>Journal of Cases in Educational 	Leadership</a:t>
            </a:r>
            <a:r>
              <a:rPr lang="en-US" sz="1000" dirty="0"/>
              <a:t>, </a:t>
            </a:r>
            <a:r>
              <a:rPr lang="en-US" sz="1000" i="1" dirty="0"/>
              <a:t>19</a:t>
            </a:r>
            <a:r>
              <a:rPr lang="en-US" sz="1000" dirty="0"/>
              <a:t>(2), 82–96. </a:t>
            </a:r>
            <a:r>
              <a:rPr lang="en-US" sz="1000" u="sng" dirty="0">
                <a:hlinkClick r:id="rId2"/>
              </a:rPr>
              <a:t>https://doi.org/10.1177/1555458915626758</a:t>
            </a:r>
            <a:endParaRPr lang="en-US" sz="1000" dirty="0"/>
          </a:p>
          <a:p>
            <a:pPr indent="-457200"/>
            <a:r>
              <a:rPr lang="en-US" sz="1000" dirty="0"/>
              <a:t> </a:t>
            </a:r>
          </a:p>
          <a:p>
            <a:pPr indent="-457200"/>
            <a:r>
              <a:rPr lang="en-US" sz="1000" dirty="0"/>
              <a:t> </a:t>
            </a:r>
          </a:p>
          <a:p>
            <a:pPr indent="-457200"/>
            <a:r>
              <a:rPr lang="en-US" sz="1000" dirty="0"/>
              <a:t>Fowler, D. (2011). School discipline feeds the “pipeline to prison.” </a:t>
            </a:r>
            <a:r>
              <a:rPr lang="en-US" sz="1000" i="1" dirty="0"/>
              <a:t>Phi Delta </a:t>
            </a:r>
            <a:r>
              <a:rPr lang="en-US" sz="1000" i="1" dirty="0" err="1"/>
              <a:t>Kappan</a:t>
            </a:r>
            <a:r>
              <a:rPr lang="en-US" sz="1000" dirty="0"/>
              <a:t>, </a:t>
            </a:r>
            <a:r>
              <a:rPr lang="en-US" sz="1000" i="1" dirty="0"/>
              <a:t>93</a:t>
            </a:r>
            <a:r>
              <a:rPr lang="en-US" sz="1000" dirty="0"/>
              <a:t>(2), 14–19. https://</a:t>
            </a:r>
            <a:r>
              <a:rPr lang="en-US" sz="1000" dirty="0" err="1"/>
              <a:t>doi.org</a:t>
            </a:r>
            <a:r>
              <a:rPr lang="en-US" sz="1000" dirty="0"/>
              <a:t>/</a:t>
            </a:r>
            <a:r>
              <a:rPr lang="en-US" sz="1000" u="sng" dirty="0">
                <a:hlinkClick r:id="rId3"/>
              </a:rPr>
              <a:t>10.1177/003172171109300204</a:t>
            </a:r>
            <a:endParaRPr lang="en-US" sz="1000" dirty="0"/>
          </a:p>
          <a:p>
            <a:pPr indent="-457200"/>
            <a:r>
              <a:rPr lang="en-US" sz="1000" dirty="0"/>
              <a:t> </a:t>
            </a:r>
          </a:p>
          <a:p>
            <a:pPr indent="-457200"/>
            <a:r>
              <a:rPr lang="en-US" sz="1000" dirty="0"/>
              <a:t> </a:t>
            </a:r>
          </a:p>
          <a:p>
            <a:pPr indent="-457200"/>
            <a:r>
              <a:rPr lang="en-US" sz="1000" dirty="0"/>
              <a:t>Gordon, B. (2017). Punishing the Vulnerable: Exploring Suspension Rates for Students With Learning Disabilities. Intervention in School and Clinic, 53(4), 216–219. 	doi:10.1177/1053451217712953</a:t>
            </a:r>
          </a:p>
          <a:p>
            <a:pPr indent="-457200"/>
            <a:r>
              <a:rPr lang="en-US" sz="1000" dirty="0"/>
              <a:t> </a:t>
            </a:r>
          </a:p>
          <a:p>
            <a:pPr indent="-457200"/>
            <a:r>
              <a:rPr lang="en-US" sz="1000" dirty="0"/>
              <a:t>Hanover Research (2012, September). Alternatives to suspension. Retrieved from </a:t>
            </a:r>
            <a:r>
              <a:rPr lang="en-US" sz="1000" dirty="0">
                <a:hlinkClick r:id="rId4"/>
              </a:rPr>
              <a:t>http://schoollawcenter.com/wp/wp-content/uploads/2012/10/Alternative-Disciplinary-</a:t>
            </a:r>
            <a:r>
              <a:rPr lang="en-US" sz="1000" dirty="0"/>
              <a:t>	Practices-</a:t>
            </a:r>
            <a:r>
              <a:rPr lang="en-US" sz="1000" dirty="0" err="1"/>
              <a:t>Membership.pdf</a:t>
            </a:r>
            <a:endParaRPr lang="en-US" sz="1000" dirty="0"/>
          </a:p>
          <a:p>
            <a:pPr indent="-457200"/>
            <a:r>
              <a:rPr lang="en-US" sz="1000" dirty="0"/>
              <a:t> </a:t>
            </a:r>
          </a:p>
          <a:p>
            <a:pPr indent="-457200"/>
            <a:r>
              <a:rPr lang="en-US" sz="1000" dirty="0"/>
              <a:t>Nelson, C. M. (2014). Students with learning and behavioral disabilities and the school-to-prison pipeline: How we got here, and what we might do about it. Special education 	past, present, and future: Perspectives from the field. In </a:t>
            </a:r>
            <a:r>
              <a:rPr lang="en-US" sz="1000" i="1" dirty="0"/>
              <a:t>Book Series: Advances in Learning and Behavioral Disabilities</a:t>
            </a:r>
            <a:r>
              <a:rPr lang="en-US" sz="1000" dirty="0"/>
              <a:t> (Vol. 27, pp. 89-115). UK: Emerald Group 	Publishing Limited. doi:10.1108/S0735-004X20140000027007</a:t>
            </a:r>
          </a:p>
          <a:p>
            <a:pPr indent="-457200"/>
            <a:r>
              <a:rPr lang="en-US" sz="1000" dirty="0"/>
              <a:t> </a:t>
            </a:r>
          </a:p>
          <a:p>
            <a:pPr indent="-457200"/>
            <a:r>
              <a:rPr lang="en-US" sz="1000" dirty="0"/>
              <a:t>National Association of Social Workers (NASW) (2014). Social Work Speaks: National Association of Social Workers Policy Statements 2012-2014 (9th </a:t>
            </a:r>
            <a:r>
              <a:rPr lang="en-US" sz="1000" dirty="0" err="1"/>
              <a:t>ed</a:t>
            </a:r>
            <a:r>
              <a:rPr lang="en-US" sz="1000" dirty="0"/>
              <a:t>). Washington, DC: 	Author.</a:t>
            </a:r>
          </a:p>
          <a:p>
            <a:pPr indent="-457200"/>
            <a:r>
              <a:rPr lang="en-US" sz="1000" dirty="0"/>
              <a:t> </a:t>
            </a:r>
          </a:p>
          <a:p>
            <a:pPr indent="-457200"/>
            <a:r>
              <a:rPr lang="en-US" sz="1000" dirty="0"/>
              <a:t>National Council on Disability. (2015, June 18). </a:t>
            </a:r>
            <a:r>
              <a:rPr lang="en-US" sz="1000" i="1" dirty="0"/>
              <a:t>Breaking the School-to-Prison Pipeline for Students with Disabilities</a:t>
            </a:r>
            <a:r>
              <a:rPr lang="en-US" sz="1000" dirty="0"/>
              <a:t>. Retrieved from 	</a:t>
            </a:r>
            <a:r>
              <a:rPr lang="en-US" sz="1000" u="sng" dirty="0">
                <a:hlinkClick r:id="rId5"/>
              </a:rPr>
              <a:t>https://www.ncd.gov/sites/default/files/Documents/NCD_School-to-PrisonReport_508-PDF.pdf</a:t>
            </a:r>
            <a:endParaRPr lang="en-US" sz="1000" dirty="0"/>
          </a:p>
          <a:p>
            <a:pPr indent="-457200"/>
            <a:r>
              <a:rPr lang="en-US" sz="1000" dirty="0"/>
              <a:t> </a:t>
            </a:r>
          </a:p>
          <a:p>
            <a:pPr indent="-457200"/>
            <a:r>
              <a:rPr lang="en-US" sz="1000" dirty="0"/>
              <a:t>OJJDP Statistical Briefing Book. (2017)  Retrieved from https://</a:t>
            </a:r>
            <a:r>
              <a:rPr lang="en-US" sz="1000" dirty="0" err="1"/>
              <a:t>www.ojjdp.gov</a:t>
            </a:r>
            <a:r>
              <a:rPr lang="en-US" sz="1000" dirty="0"/>
              <a:t>/</a:t>
            </a:r>
            <a:r>
              <a:rPr lang="en-US" sz="1000" dirty="0" err="1"/>
              <a:t>ojstatbb</a:t>
            </a:r>
            <a:r>
              <a:rPr lang="en-US" sz="1000" dirty="0"/>
              <a:t>/corrections/qa08205.asp?qaDate=2015. </a:t>
            </a:r>
          </a:p>
          <a:p>
            <a:pPr indent="-457200"/>
            <a:r>
              <a:rPr lang="en-US" sz="1000" dirty="0"/>
              <a:t> </a:t>
            </a:r>
          </a:p>
          <a:p>
            <a:pPr indent="-457200"/>
            <a:r>
              <a:rPr lang="en-US" sz="1000" dirty="0" err="1"/>
              <a:t>Riestenberg</a:t>
            </a:r>
            <a:r>
              <a:rPr lang="en-US" sz="1000" dirty="0"/>
              <a:t>, N., (2010) Re-affirming, repairing, and re-building relationships: Restorative measures and circles in schools. Minnesota Department of Education. </a:t>
            </a:r>
          </a:p>
          <a:p>
            <a:pPr indent="-457200"/>
            <a:r>
              <a:rPr lang="en-US" sz="1000" dirty="0"/>
              <a:t>	http://</a:t>
            </a:r>
            <a:r>
              <a:rPr lang="en-US" sz="1000" dirty="0" err="1"/>
              <a:t>www.pacer.org</a:t>
            </a:r>
            <a:r>
              <a:rPr lang="en-US" sz="1000" dirty="0"/>
              <a:t>/help/symposium/2010/pdf/Special%20Education%20and%20the%20Circle%20Process%20</a:t>
            </a:r>
          </a:p>
          <a:p>
            <a:pPr indent="-457200"/>
            <a:r>
              <a:rPr lang="en-US" sz="1000" dirty="0"/>
              <a:t>	Using%20Restorative%20Principles%20with%20all%20Students,%20Nancy%20Riestenberg.pdf</a:t>
            </a:r>
          </a:p>
          <a:p>
            <a:pPr indent="-457200"/>
            <a:r>
              <a:rPr lang="en-US" sz="1000" dirty="0"/>
              <a:t> </a:t>
            </a:r>
          </a:p>
          <a:p>
            <a:pPr indent="-457200"/>
            <a:r>
              <a:rPr lang="en-US" sz="1000" dirty="0"/>
              <a:t>Pettus-Davis, C., &amp; Epperson, M., (2015) From mass incarceration to smart </a:t>
            </a:r>
            <a:r>
              <a:rPr lang="en-US" sz="1000" dirty="0" err="1"/>
              <a:t>decarceration</a:t>
            </a:r>
            <a:r>
              <a:rPr lang="en-US" sz="1000" dirty="0"/>
              <a:t>. Retrieved from </a:t>
            </a:r>
            <a:r>
              <a:rPr lang="en-US" sz="1000" u="sng" dirty="0">
                <a:hlinkClick r:id="rId6"/>
              </a:rPr>
              <a:t>http://grandchallengesforsocialwork.org/wp-	content/uploads/2015/12/WP4-with-cover.pdf</a:t>
            </a:r>
            <a:endParaRPr lang="en-US" sz="1000" dirty="0"/>
          </a:p>
          <a:p>
            <a:pPr indent="-457200"/>
            <a:r>
              <a:rPr lang="en-US" sz="1000" dirty="0"/>
              <a:t> </a:t>
            </a:r>
          </a:p>
          <a:p>
            <a:pPr indent="-457200"/>
            <a:r>
              <a:rPr lang="en-US" sz="1000" dirty="0"/>
              <a:t>Schiff, M., (2013, January). Dignity disparity and desistance: Restorative justice strategies to plug the “school-to-prison” pipeline. Retrieved from 	</a:t>
            </a:r>
            <a:r>
              <a:rPr lang="en-US" sz="1000" dirty="0">
                <a:hlinkClick r:id="rId7"/>
              </a:rPr>
              <a:t>https://www.civilrightsproject.ucla.edu/resources/projects/center-for-civil-rights-remedies/school-to-prison-folder/state-reports/dignity-disparity-and-desistance-</a:t>
            </a:r>
            <a:r>
              <a:rPr lang="en-US" sz="1000" dirty="0"/>
              <a:t>	effective-restorative-justice-strategies-to-plug-the-201cschool-to-prison-pipeline/schiff-dignity-disparity-ccrr-conf-2013.pdf</a:t>
            </a:r>
          </a:p>
        </p:txBody>
      </p:sp>
    </p:spTree>
    <p:extLst>
      <p:ext uri="{BB962C8B-B14F-4D97-AF65-F5344CB8AC3E}">
        <p14:creationId xmlns:p14="http://schemas.microsoft.com/office/powerpoint/2010/main" val="650741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FB17-36F3-1C4B-877A-30E72004DBEA}"/>
              </a:ext>
            </a:extLst>
          </p:cNvPr>
          <p:cNvSpPr>
            <a:spLocks noGrp="1"/>
          </p:cNvSpPr>
          <p:nvPr>
            <p:ph type="ctrTitle"/>
          </p:nvPr>
        </p:nvSpPr>
        <p:spPr>
          <a:xfrm>
            <a:off x="810000" y="3105151"/>
            <a:ext cx="10572000" cy="2933700"/>
          </a:xfrm>
        </p:spPr>
        <p:txBody>
          <a:bodyPr/>
          <a:lstStyle/>
          <a:p>
            <a:pPr fontAlgn="base"/>
            <a:br>
              <a:rPr lang="en-US" dirty="0"/>
            </a:br>
            <a:br>
              <a:rPr lang="en-US" dirty="0"/>
            </a:br>
            <a:r>
              <a:rPr lang="en-US" dirty="0"/>
              <a:t>Contact information:</a:t>
            </a:r>
            <a:br>
              <a:rPr lang="en-US" dirty="0"/>
            </a:br>
            <a:r>
              <a:rPr lang="en-US" sz="4000" dirty="0">
                <a:hlinkClick r:id="rId2"/>
              </a:rPr>
              <a:t>butler.timmesha@gmail.com</a:t>
            </a:r>
            <a:br>
              <a:rPr lang="en-US" sz="4000" dirty="0"/>
            </a:br>
            <a:r>
              <a:rPr lang="en-US" sz="4000" dirty="0">
                <a:hlinkClick r:id="rId3"/>
              </a:rPr>
              <a:t>54butler@cua.edu</a:t>
            </a:r>
            <a:br>
              <a:rPr lang="en-US" sz="4000" dirty="0"/>
            </a:br>
            <a:r>
              <a:rPr lang="en-US" sz="4000" b="0" dirty="0" err="1"/>
              <a:t>www.linkedin.com</a:t>
            </a:r>
            <a:r>
              <a:rPr lang="en-US" sz="4000" b="0" dirty="0"/>
              <a:t>/in/</a:t>
            </a:r>
            <a:r>
              <a:rPr lang="en-US" sz="4000" b="0" dirty="0" err="1"/>
              <a:t>timmesha</a:t>
            </a:r>
            <a:r>
              <a:rPr lang="en-US" sz="4000" b="0" dirty="0"/>
              <a:t>-butler</a:t>
            </a:r>
            <a:br>
              <a:rPr lang="en-US" sz="4000" b="0" dirty="0"/>
            </a:br>
            <a:br>
              <a:rPr lang="en-US" dirty="0"/>
            </a:br>
            <a:endParaRPr lang="en-US" dirty="0"/>
          </a:p>
        </p:txBody>
      </p:sp>
      <p:sp>
        <p:nvSpPr>
          <p:cNvPr id="3" name="Subtitle 2">
            <a:extLst>
              <a:ext uri="{FF2B5EF4-FFF2-40B4-BE49-F238E27FC236}">
                <a16:creationId xmlns:a16="http://schemas.microsoft.com/office/drawing/2014/main" id="{92C4C2DD-39A0-5E4F-BB69-C5F2C42406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0779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8946-342D-9549-A82E-3D63A93B90E7}"/>
              </a:ext>
            </a:extLst>
          </p:cNvPr>
          <p:cNvSpPr>
            <a:spLocks noGrp="1"/>
          </p:cNvSpPr>
          <p:nvPr>
            <p:ph type="title"/>
          </p:nvPr>
        </p:nvSpPr>
        <p:spPr>
          <a:xfrm>
            <a:off x="810000" y="447188"/>
            <a:ext cx="10571998" cy="970450"/>
          </a:xfrm>
        </p:spPr>
        <p:txBody>
          <a:bodyPr>
            <a:normAutofit/>
          </a:bodyPr>
          <a:lstStyle/>
          <a:p>
            <a:r>
              <a:rPr lang="en-US"/>
              <a:t>Objectives </a:t>
            </a:r>
          </a:p>
        </p:txBody>
      </p:sp>
      <p:graphicFrame>
        <p:nvGraphicFramePr>
          <p:cNvPr id="5" name="Content Placeholder 2">
            <a:extLst>
              <a:ext uri="{FF2B5EF4-FFF2-40B4-BE49-F238E27FC236}">
                <a16:creationId xmlns:a16="http://schemas.microsoft.com/office/drawing/2014/main" id="{38F84F0A-2B65-4AD5-9E35-A501E35D07AD}"/>
              </a:ext>
            </a:extLst>
          </p:cNvPr>
          <p:cNvGraphicFramePr>
            <a:graphicFrameLocks noGrp="1"/>
          </p:cNvGraphicFramePr>
          <p:nvPr>
            <p:ph idx="1"/>
            <p:extLst>
              <p:ext uri="{D42A27DB-BD31-4B8C-83A1-F6EECF244321}">
                <p14:modId xmlns:p14="http://schemas.microsoft.com/office/powerpoint/2010/main" val="502375033"/>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980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26BB-6A58-6E41-A80D-0C7DD00A0B2A}"/>
              </a:ext>
            </a:extLst>
          </p:cNvPr>
          <p:cNvSpPr>
            <a:spLocks noGrp="1"/>
          </p:cNvSpPr>
          <p:nvPr>
            <p:ph type="title"/>
          </p:nvPr>
        </p:nvSpPr>
        <p:spPr/>
        <p:txBody>
          <a:bodyPr/>
          <a:lstStyle/>
          <a:p>
            <a:r>
              <a:rPr lang="en-US" dirty="0"/>
              <a:t>Grand Challenge: Smart </a:t>
            </a:r>
            <a:r>
              <a:rPr lang="en-US" dirty="0" err="1"/>
              <a:t>Decarceration</a:t>
            </a:r>
            <a:endParaRPr lang="en-US" dirty="0"/>
          </a:p>
        </p:txBody>
      </p:sp>
      <p:sp>
        <p:nvSpPr>
          <p:cNvPr id="3" name="Content Placeholder 2">
            <a:extLst>
              <a:ext uri="{FF2B5EF4-FFF2-40B4-BE49-F238E27FC236}">
                <a16:creationId xmlns:a16="http://schemas.microsoft.com/office/drawing/2014/main" id="{04DEBD4F-F249-0C49-9873-80B56FBE78C8}"/>
              </a:ext>
            </a:extLst>
          </p:cNvPr>
          <p:cNvSpPr>
            <a:spLocks noGrp="1"/>
          </p:cNvSpPr>
          <p:nvPr>
            <p:ph idx="1"/>
          </p:nvPr>
        </p:nvSpPr>
        <p:spPr>
          <a:xfrm>
            <a:off x="818711" y="2222287"/>
            <a:ext cx="10997051" cy="4321388"/>
          </a:xfrm>
        </p:spPr>
        <p:txBody>
          <a:bodyPr/>
          <a:lstStyle/>
          <a:p>
            <a:r>
              <a:rPr lang="en-US" sz="2600" dirty="0"/>
              <a:t>Stimulate applied policy and behavioral intervention research to reduce the incarcerated population in ways that are humane, socially just, and sustainable. </a:t>
            </a:r>
          </a:p>
          <a:p>
            <a:pPr lvl="1"/>
            <a:r>
              <a:rPr lang="en-US" sz="2000" dirty="0"/>
              <a:t>The incarcerated population in U.S. jails and prisons will be substantially lessened.</a:t>
            </a:r>
          </a:p>
          <a:p>
            <a:pPr lvl="1"/>
            <a:r>
              <a:rPr lang="en-US" sz="2000" dirty="0"/>
              <a:t>Existing racial and economic disparities among the incarcerated will be redressed. </a:t>
            </a:r>
          </a:p>
          <a:p>
            <a:pPr lvl="1"/>
            <a:r>
              <a:rPr lang="en-US" sz="2000" dirty="0"/>
              <a:t>Public safety and public health will be maximized.</a:t>
            </a:r>
          </a:p>
          <a:p>
            <a:pPr marL="0" indent="0">
              <a:buNone/>
            </a:pPr>
            <a:endParaRPr lang="en-US" dirty="0"/>
          </a:p>
        </p:txBody>
      </p:sp>
    </p:spTree>
    <p:extLst>
      <p:ext uri="{BB962C8B-B14F-4D97-AF65-F5344CB8AC3E}">
        <p14:creationId xmlns:p14="http://schemas.microsoft.com/office/powerpoint/2010/main" val="115843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60B406-0051-FE43-A931-435948499330}"/>
              </a:ext>
            </a:extLst>
          </p:cNvPr>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4600" dirty="0"/>
              <a:t>Beginning with our YOUTH</a:t>
            </a:r>
          </a:p>
        </p:txBody>
      </p:sp>
      <p:sp>
        <p:nvSpPr>
          <p:cNvPr id="12" name="Rectangle 11">
            <a:extLst>
              <a:ext uri="{FF2B5EF4-FFF2-40B4-BE49-F238E27FC236}">
                <a16:creationId xmlns:a16="http://schemas.microsoft.com/office/drawing/2014/main" id="{7D15FE79-D510-476E-8DA8-A0C91F7E0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C9F319E5-675A-4BDE-848C-0976D225E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DE91B9-0E57-0F4C-8A4A-EDC070F558B6}"/>
              </a:ext>
            </a:extLst>
          </p:cNvPr>
          <p:cNvPicPr>
            <a:picLocks noChangeAspect="1"/>
          </p:cNvPicPr>
          <p:nvPr/>
        </p:nvPicPr>
        <p:blipFill>
          <a:blip r:embed="rId2"/>
          <a:stretch>
            <a:fillRect/>
          </a:stretch>
        </p:blipFill>
        <p:spPr>
          <a:xfrm>
            <a:off x="5505663" y="1797273"/>
            <a:ext cx="5827596" cy="3263453"/>
          </a:xfrm>
          <a:prstGeom prst="rect">
            <a:avLst/>
          </a:prstGeom>
        </p:spPr>
      </p:pic>
    </p:spTree>
    <p:extLst>
      <p:ext uri="{BB962C8B-B14F-4D97-AF65-F5344CB8AC3E}">
        <p14:creationId xmlns:p14="http://schemas.microsoft.com/office/powerpoint/2010/main" val="360207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B7DD-1880-8346-899B-84C076313427}"/>
              </a:ext>
            </a:extLst>
          </p:cNvPr>
          <p:cNvSpPr>
            <a:spLocks noGrp="1"/>
          </p:cNvSpPr>
          <p:nvPr>
            <p:ph type="title"/>
          </p:nvPr>
        </p:nvSpPr>
        <p:spPr/>
        <p:txBody>
          <a:bodyPr/>
          <a:lstStyle/>
          <a:p>
            <a:pPr algn="ctr"/>
            <a:r>
              <a:rPr lang="en-US" dirty="0"/>
              <a:t>What Do You Know?</a:t>
            </a:r>
          </a:p>
        </p:txBody>
      </p:sp>
      <p:sp>
        <p:nvSpPr>
          <p:cNvPr id="3" name="Content Placeholder 2">
            <a:extLst>
              <a:ext uri="{FF2B5EF4-FFF2-40B4-BE49-F238E27FC236}">
                <a16:creationId xmlns:a16="http://schemas.microsoft.com/office/drawing/2014/main" id="{AA2FDAC0-9084-C740-BFA3-2A641D335E72}"/>
              </a:ext>
            </a:extLst>
          </p:cNvPr>
          <p:cNvSpPr>
            <a:spLocks noGrp="1"/>
          </p:cNvSpPr>
          <p:nvPr>
            <p:ph idx="1"/>
          </p:nvPr>
        </p:nvSpPr>
        <p:spPr/>
        <p:txBody>
          <a:bodyPr>
            <a:normAutofit/>
          </a:bodyPr>
          <a:lstStyle/>
          <a:p>
            <a:r>
              <a:rPr lang="en-US" sz="3200" dirty="0"/>
              <a:t>What is the school-to-prison pipeline?</a:t>
            </a:r>
          </a:p>
          <a:p>
            <a:r>
              <a:rPr lang="en-US" sz="3200" dirty="0"/>
              <a:t>Based on your knowledge what are some of the contributors to the school-to-prison pipeline? </a:t>
            </a:r>
          </a:p>
        </p:txBody>
      </p:sp>
    </p:spTree>
    <p:extLst>
      <p:ext uri="{BB962C8B-B14F-4D97-AF65-F5344CB8AC3E}">
        <p14:creationId xmlns:p14="http://schemas.microsoft.com/office/powerpoint/2010/main" val="281458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2135-4789-8A49-A6D7-E00AB15E3CC5}"/>
              </a:ext>
            </a:extLst>
          </p:cNvPr>
          <p:cNvSpPr>
            <a:spLocks noGrp="1"/>
          </p:cNvSpPr>
          <p:nvPr>
            <p:ph type="title"/>
          </p:nvPr>
        </p:nvSpPr>
        <p:spPr/>
        <p:txBody>
          <a:bodyPr/>
          <a:lstStyle/>
          <a:p>
            <a:pPr algn="ctr"/>
            <a:r>
              <a:rPr lang="en-US" dirty="0"/>
              <a:t>The SPP </a:t>
            </a:r>
          </a:p>
        </p:txBody>
      </p:sp>
      <p:sp>
        <p:nvSpPr>
          <p:cNvPr id="3" name="Content Placeholder 2">
            <a:extLst>
              <a:ext uri="{FF2B5EF4-FFF2-40B4-BE49-F238E27FC236}">
                <a16:creationId xmlns:a16="http://schemas.microsoft.com/office/drawing/2014/main" id="{2A792F83-F18B-444C-A7DD-E4D502774FC0}"/>
              </a:ext>
            </a:extLst>
          </p:cNvPr>
          <p:cNvSpPr>
            <a:spLocks noGrp="1"/>
          </p:cNvSpPr>
          <p:nvPr>
            <p:ph idx="1"/>
          </p:nvPr>
        </p:nvSpPr>
        <p:spPr>
          <a:xfrm>
            <a:off x="809999" y="2166731"/>
            <a:ext cx="10997687" cy="1133060"/>
          </a:xfrm>
        </p:spPr>
        <p:txBody>
          <a:bodyPr/>
          <a:lstStyle/>
          <a:p>
            <a:pPr marL="0" indent="0" algn="ctr">
              <a:buNone/>
            </a:pPr>
            <a:r>
              <a:rPr lang="en-US" i="1" dirty="0"/>
              <a:t>Conceptualizes the phenomenon of educational systems funneling students from schools to incarceration. </a:t>
            </a:r>
          </a:p>
        </p:txBody>
      </p:sp>
      <p:sp>
        <p:nvSpPr>
          <p:cNvPr id="7" name="Rectangle 6">
            <a:extLst>
              <a:ext uri="{FF2B5EF4-FFF2-40B4-BE49-F238E27FC236}">
                <a16:creationId xmlns:a16="http://schemas.microsoft.com/office/drawing/2014/main" id="{2332657E-C6B6-1049-BC43-E8C924E4DE1A}"/>
              </a:ext>
            </a:extLst>
          </p:cNvPr>
          <p:cNvSpPr/>
          <p:nvPr/>
        </p:nvSpPr>
        <p:spPr>
          <a:xfrm>
            <a:off x="520147" y="3403721"/>
            <a:ext cx="11151703" cy="1938992"/>
          </a:xfrm>
          <a:prstGeom prst="rect">
            <a:avLst/>
          </a:prstGeom>
        </p:spPr>
        <p:txBody>
          <a:bodyPr wrap="square">
            <a:spAutoFit/>
          </a:bodyPr>
          <a:lstStyle/>
          <a:p>
            <a:pPr algn="ctr"/>
            <a:r>
              <a:rPr lang="en-US" sz="2400" dirty="0">
                <a:solidFill>
                  <a:srgbClr val="222222"/>
                </a:solidFill>
                <a:latin typeface="Arial" panose="020B0604020202020204" pitchFamily="34" charset="0"/>
                <a:ea typeface="Calibri" panose="020F0502020204030204" pitchFamily="34" charset="0"/>
              </a:rPr>
              <a:t>Describes the pathways traveled by students from public education to incarceration in secure juvenile detention and correction programs due to classroom structures, inadequate education (low achievement standards, poorly trained staff, and limited academic resources) and strict discipline strategies. (Nelson, 2014). </a:t>
            </a:r>
            <a:endParaRPr lang="en-US" sz="2400" dirty="0"/>
          </a:p>
        </p:txBody>
      </p:sp>
    </p:spTree>
    <p:extLst>
      <p:ext uri="{BB962C8B-B14F-4D97-AF65-F5344CB8AC3E}">
        <p14:creationId xmlns:p14="http://schemas.microsoft.com/office/powerpoint/2010/main" val="38507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2DAE48-EDC9-44A9-8264-206B1C43A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FEB2F07A-DB21-407A-8E7B-24D3231FD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944" cy="6858000"/>
          </a:xfrm>
          <a:custGeom>
            <a:avLst/>
            <a:gdLst>
              <a:gd name="connsiteX0" fmla="*/ 0 w 7552944"/>
              <a:gd name="connsiteY0" fmla="*/ 0 h 6858000"/>
              <a:gd name="connsiteX1" fmla="*/ 1067477 w 7552944"/>
              <a:gd name="connsiteY1" fmla="*/ 0 h 6858000"/>
              <a:gd name="connsiteX2" fmla="*/ 2201779 w 7552944"/>
              <a:gd name="connsiteY2" fmla="*/ 0 h 6858000"/>
              <a:gd name="connsiteX3" fmla="*/ 7552944 w 7552944"/>
              <a:gd name="connsiteY3" fmla="*/ 0 h 6858000"/>
              <a:gd name="connsiteX4" fmla="*/ 7552944 w 7552944"/>
              <a:gd name="connsiteY4" fmla="*/ 1900238 h 6858000"/>
              <a:gd name="connsiteX5" fmla="*/ 7182528 w 7552944"/>
              <a:gd name="connsiteY5" fmla="*/ 2178050 h 6858000"/>
              <a:gd name="connsiteX6" fmla="*/ 7178294 w 7552944"/>
              <a:gd name="connsiteY6" fmla="*/ 2184400 h 6858000"/>
              <a:gd name="connsiteX7" fmla="*/ 7171944 w 7552944"/>
              <a:gd name="connsiteY7" fmla="*/ 2193925 h 6858000"/>
              <a:gd name="connsiteX8" fmla="*/ 7165594 w 7552944"/>
              <a:gd name="connsiteY8" fmla="*/ 2201863 h 6858000"/>
              <a:gd name="connsiteX9" fmla="*/ 7165594 w 7552944"/>
              <a:gd name="connsiteY9" fmla="*/ 2211388 h 6858000"/>
              <a:gd name="connsiteX10" fmla="*/ 7165594 w 7552944"/>
              <a:gd name="connsiteY10" fmla="*/ 2220913 h 6858000"/>
              <a:gd name="connsiteX11" fmla="*/ 7171944 w 7552944"/>
              <a:gd name="connsiteY11" fmla="*/ 2228850 h 6858000"/>
              <a:gd name="connsiteX12" fmla="*/ 7178294 w 7552944"/>
              <a:gd name="connsiteY12" fmla="*/ 2238375 h 6858000"/>
              <a:gd name="connsiteX13" fmla="*/ 7182528 w 7552944"/>
              <a:gd name="connsiteY13" fmla="*/ 2244725 h 6858000"/>
              <a:gd name="connsiteX14" fmla="*/ 7552944 w 7552944"/>
              <a:gd name="connsiteY14" fmla="*/ 2522538 h 6858000"/>
              <a:gd name="connsiteX15" fmla="*/ 7552944 w 7552944"/>
              <a:gd name="connsiteY15" fmla="*/ 6858000 h 6858000"/>
              <a:gd name="connsiteX16" fmla="*/ 2201779 w 7552944"/>
              <a:gd name="connsiteY16" fmla="*/ 6858000 h 6858000"/>
              <a:gd name="connsiteX17" fmla="*/ 1067477 w 7552944"/>
              <a:gd name="connsiteY17" fmla="*/ 6858000 h 6858000"/>
              <a:gd name="connsiteX18" fmla="*/ 0 w 7552944"/>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2944" h="6858000">
                <a:moveTo>
                  <a:pt x="0" y="0"/>
                </a:moveTo>
                <a:lnTo>
                  <a:pt x="1067477" y="0"/>
                </a:lnTo>
                <a:lnTo>
                  <a:pt x="2201779" y="0"/>
                </a:lnTo>
                <a:lnTo>
                  <a:pt x="7552944" y="0"/>
                </a:lnTo>
                <a:lnTo>
                  <a:pt x="7552944" y="1900238"/>
                </a:lnTo>
                <a:lnTo>
                  <a:pt x="7182528" y="2178050"/>
                </a:lnTo>
                <a:lnTo>
                  <a:pt x="7178294" y="2184400"/>
                </a:lnTo>
                <a:lnTo>
                  <a:pt x="7171944" y="2193925"/>
                </a:lnTo>
                <a:lnTo>
                  <a:pt x="7165594" y="2201863"/>
                </a:lnTo>
                <a:lnTo>
                  <a:pt x="7165594" y="2211388"/>
                </a:lnTo>
                <a:lnTo>
                  <a:pt x="7165594" y="2220913"/>
                </a:lnTo>
                <a:lnTo>
                  <a:pt x="7171944" y="2228850"/>
                </a:lnTo>
                <a:lnTo>
                  <a:pt x="7178294" y="2238375"/>
                </a:lnTo>
                <a:lnTo>
                  <a:pt x="7182528" y="2244725"/>
                </a:lnTo>
                <a:lnTo>
                  <a:pt x="7552944" y="2522538"/>
                </a:lnTo>
                <a:lnTo>
                  <a:pt x="7552944" y="6858000"/>
                </a:lnTo>
                <a:lnTo>
                  <a:pt x="2201779" y="6858000"/>
                </a:lnTo>
                <a:lnTo>
                  <a:pt x="106747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12EAD-599C-F945-8A18-750C78738557}"/>
              </a:ext>
            </a:extLst>
          </p:cNvPr>
          <p:cNvSpPr>
            <a:spLocks noGrp="1"/>
          </p:cNvSpPr>
          <p:nvPr>
            <p:ph type="title"/>
          </p:nvPr>
        </p:nvSpPr>
        <p:spPr>
          <a:xfrm>
            <a:off x="810000" y="447188"/>
            <a:ext cx="6097955" cy="1559412"/>
          </a:xfrm>
        </p:spPr>
        <p:txBody>
          <a:bodyPr>
            <a:normAutofit/>
          </a:bodyPr>
          <a:lstStyle/>
          <a:p>
            <a:pPr>
              <a:lnSpc>
                <a:spcPct val="90000"/>
              </a:lnSpc>
            </a:pPr>
            <a:r>
              <a:rPr lang="en-US" sz="3400" dirty="0"/>
              <a:t>Who’s Who </a:t>
            </a:r>
            <a:br>
              <a:rPr lang="en-US" sz="3400" dirty="0"/>
            </a:br>
            <a:r>
              <a:rPr lang="en-US" sz="3400" dirty="0"/>
              <a:t>of the </a:t>
            </a:r>
            <a:br>
              <a:rPr lang="en-US" sz="3400" dirty="0"/>
            </a:br>
            <a:r>
              <a:rPr lang="en-US" sz="3400" dirty="0"/>
              <a:t>SPP</a:t>
            </a:r>
          </a:p>
        </p:txBody>
      </p:sp>
      <p:sp>
        <p:nvSpPr>
          <p:cNvPr id="3" name="Content Placeholder 2">
            <a:extLst>
              <a:ext uri="{FF2B5EF4-FFF2-40B4-BE49-F238E27FC236}">
                <a16:creationId xmlns:a16="http://schemas.microsoft.com/office/drawing/2014/main" id="{F0E36511-8BD7-5249-8E22-5C08B9846721}"/>
              </a:ext>
            </a:extLst>
          </p:cNvPr>
          <p:cNvSpPr>
            <a:spLocks noGrp="1"/>
          </p:cNvSpPr>
          <p:nvPr>
            <p:ph idx="1"/>
          </p:nvPr>
        </p:nvSpPr>
        <p:spPr>
          <a:xfrm>
            <a:off x="1071718" y="1865284"/>
            <a:ext cx="5514819" cy="4535516"/>
          </a:xfrm>
        </p:spPr>
        <p:txBody>
          <a:bodyPr>
            <a:normAutofit/>
          </a:bodyPr>
          <a:lstStyle/>
          <a:p>
            <a:r>
              <a:rPr lang="en-US" sz="3000" dirty="0"/>
              <a:t>Disproportionally affects:</a:t>
            </a:r>
          </a:p>
          <a:p>
            <a:pPr lvl="1"/>
            <a:r>
              <a:rPr lang="en-US" sz="3000" dirty="0"/>
              <a:t>Male students of color</a:t>
            </a:r>
          </a:p>
          <a:p>
            <a:pPr lvl="1"/>
            <a:r>
              <a:rPr lang="en-US" sz="3000" dirty="0"/>
              <a:t>Students with disabilities </a:t>
            </a:r>
          </a:p>
          <a:p>
            <a:pPr lvl="1"/>
            <a:r>
              <a:rPr lang="en-US" sz="3000" dirty="0"/>
              <a:t>Students of lower SES </a:t>
            </a:r>
          </a:p>
          <a:p>
            <a:endParaRPr lang="en-US" dirty="0"/>
          </a:p>
        </p:txBody>
      </p:sp>
      <p:sp>
        <p:nvSpPr>
          <p:cNvPr id="21" name="Rounded Rectangle 17">
            <a:extLst>
              <a:ext uri="{FF2B5EF4-FFF2-40B4-BE49-F238E27FC236}">
                <a16:creationId xmlns:a16="http://schemas.microsoft.com/office/drawing/2014/main" id="{E1A79ABB-C794-4E6F-9B11-6A390EE90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ildren">
            <a:extLst>
              <a:ext uri="{FF2B5EF4-FFF2-40B4-BE49-F238E27FC236}">
                <a16:creationId xmlns:a16="http://schemas.microsoft.com/office/drawing/2014/main" id="{AE3578C6-C192-4AED-891B-54C4F3E671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7487" y="2056096"/>
            <a:ext cx="2735071" cy="2735071"/>
          </a:xfrm>
          <a:prstGeom prst="rect">
            <a:avLst/>
          </a:prstGeom>
        </p:spPr>
      </p:pic>
    </p:spTree>
    <p:extLst>
      <p:ext uri="{BB962C8B-B14F-4D97-AF65-F5344CB8AC3E}">
        <p14:creationId xmlns:p14="http://schemas.microsoft.com/office/powerpoint/2010/main" val="3802863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2700</Words>
  <Application>Microsoft Macintosh PowerPoint</Application>
  <PresentationFormat>Widescreen</PresentationFormat>
  <Paragraphs>325</Paragraphs>
  <Slides>39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Courier New</vt:lpstr>
      <vt:lpstr>Times New Roman</vt:lpstr>
      <vt:lpstr>Wingdings 2</vt:lpstr>
      <vt:lpstr>Quotable</vt:lpstr>
      <vt:lpstr>School to Prison Pipeline: School Strategies necessary for smart decarceration.</vt:lpstr>
      <vt:lpstr>Background </vt:lpstr>
      <vt:lpstr>Lets Break The Ice</vt:lpstr>
      <vt:lpstr>Objectives </vt:lpstr>
      <vt:lpstr>Grand Challenge: Smart Decarceration</vt:lpstr>
      <vt:lpstr>Beginning with our YOUTH</vt:lpstr>
      <vt:lpstr>What Do You Know?</vt:lpstr>
      <vt:lpstr>The SPP </vt:lpstr>
      <vt:lpstr>Who’s Who  of the  SPP</vt:lpstr>
      <vt:lpstr>Who’s Who of the SPP  </vt:lpstr>
      <vt:lpstr>How did we get here? </vt:lpstr>
      <vt:lpstr>PowerPoint Presentation</vt:lpstr>
      <vt:lpstr>Suspension Data</vt:lpstr>
      <vt:lpstr>“Even when suspension doesn’t work, at least they are out of classroom and not bothering anyone... Let the parent deal with them, it’s their problem really” </vt:lpstr>
      <vt:lpstr>WHY SHOULD WE CARE?</vt:lpstr>
      <vt:lpstr>Effects of the SPP</vt:lpstr>
      <vt:lpstr>Connections to the field of Social Work</vt:lpstr>
      <vt:lpstr>POP QUIZ</vt:lpstr>
      <vt:lpstr>Alternatives to the School-to-Prison Pipeline From A to Z</vt:lpstr>
      <vt:lpstr>Brain Break (10 min)</vt:lpstr>
      <vt:lpstr>Why is the SPP important to the field of school social workers? </vt:lpstr>
      <vt:lpstr>Competence </vt:lpstr>
      <vt:lpstr>PowerPoint Presentation</vt:lpstr>
      <vt:lpstr>Competence </vt:lpstr>
      <vt:lpstr>“He is not happy to see me”</vt:lpstr>
      <vt:lpstr>PowerPoint Presentation</vt:lpstr>
      <vt:lpstr>What is the first thing you say to a student referred to your office as a result of a behavior concern?</vt:lpstr>
      <vt:lpstr>How Restorative Are You?</vt:lpstr>
      <vt:lpstr>Discussion</vt:lpstr>
      <vt:lpstr>PowerPoint Presentation</vt:lpstr>
      <vt:lpstr>Restorative Justice Skills </vt:lpstr>
      <vt:lpstr>Does it work?</vt:lpstr>
      <vt:lpstr>Mediation Circle</vt:lpstr>
      <vt:lpstr>Dignity and Worth of the Person</vt:lpstr>
      <vt:lpstr>Social Justice</vt:lpstr>
      <vt:lpstr>Self Reflection</vt:lpstr>
      <vt:lpstr>PowerPoint Presentation</vt:lpstr>
      <vt:lpstr>PowerPoint Presentation</vt:lpstr>
      <vt:lpstr>  Contact information: butler.timmesha@gmail.com 54butler@cua.edu www.linkedin.com/in/timmesha-butler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to Prison Pipeline: School Strategies necessary for smart decarceration.</dc:title>
  <dc:creator>54butler@cua.edu</dc:creator>
  <cp:lastModifiedBy>54butler@cua.edu</cp:lastModifiedBy>
  <cp:revision>4</cp:revision>
  <dcterms:created xsi:type="dcterms:W3CDTF">2019-03-17T22:42:34Z</dcterms:created>
  <dcterms:modified xsi:type="dcterms:W3CDTF">2019-03-17T23:31:10Z</dcterms:modified>
</cp:coreProperties>
</file>