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notesMasterIdLst>
    <p:notesMasterId r:id="rId41"/>
  </p:notesMasterIdLst>
  <p:handoutMasterIdLst>
    <p:handoutMasterId r:id="rId42"/>
  </p:handoutMasterIdLst>
  <p:sldIdLst>
    <p:sldId id="256" r:id="rId2"/>
    <p:sldId id="258" r:id="rId3"/>
    <p:sldId id="289" r:id="rId4"/>
    <p:sldId id="259" r:id="rId5"/>
    <p:sldId id="268" r:id="rId6"/>
    <p:sldId id="269" r:id="rId7"/>
    <p:sldId id="257" r:id="rId8"/>
    <p:sldId id="260" r:id="rId9"/>
    <p:sldId id="262" r:id="rId10"/>
    <p:sldId id="261" r:id="rId11"/>
    <p:sldId id="264" r:id="rId12"/>
    <p:sldId id="281" r:id="rId13"/>
    <p:sldId id="282" r:id="rId14"/>
    <p:sldId id="283" r:id="rId15"/>
    <p:sldId id="286" r:id="rId16"/>
    <p:sldId id="290" r:id="rId17"/>
    <p:sldId id="293" r:id="rId18"/>
    <p:sldId id="266" r:id="rId19"/>
    <p:sldId id="292" r:id="rId20"/>
    <p:sldId id="294" r:id="rId21"/>
    <p:sldId id="265" r:id="rId22"/>
    <p:sldId id="267" r:id="rId23"/>
    <p:sldId id="284" r:id="rId24"/>
    <p:sldId id="270" r:id="rId25"/>
    <p:sldId id="271" r:id="rId26"/>
    <p:sldId id="276" r:id="rId27"/>
    <p:sldId id="288" r:id="rId28"/>
    <p:sldId id="296" r:id="rId29"/>
    <p:sldId id="297" r:id="rId30"/>
    <p:sldId id="277" r:id="rId31"/>
    <p:sldId id="279" r:id="rId32"/>
    <p:sldId id="280" r:id="rId33"/>
    <p:sldId id="295" r:id="rId34"/>
    <p:sldId id="272" r:id="rId35"/>
    <p:sldId id="274" r:id="rId36"/>
    <p:sldId id="275" r:id="rId37"/>
    <p:sldId id="278" r:id="rId38"/>
    <p:sldId id="285" r:id="rId39"/>
    <p:sldId id="287"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24"/>
    <p:restoredTop sz="71781"/>
  </p:normalViewPr>
  <p:slideViewPr>
    <p:cSldViewPr snapToGrid="0" snapToObjects="1">
      <p:cViewPr varScale="1">
        <p:scale>
          <a:sx n="38" d="100"/>
          <a:sy n="38" d="100"/>
        </p:scale>
        <p:origin x="200" y="3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1" d="100"/>
          <a:sy n="51" d="100"/>
        </p:scale>
        <p:origin x="2120"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0687-2D4B-AF94-369A3200866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94E-0247-8B1F-C24ED7696A22}"/>
              </c:ext>
            </c:extLst>
          </c:dPt>
          <c:cat>
            <c:strRef>
              <c:f>Sheet1!$A$2:$A$3</c:f>
              <c:strCache>
                <c:ptCount val="2"/>
                <c:pt idx="0">
                  <c:v>Students with disabilities</c:v>
                </c:pt>
                <c:pt idx="1">
                  <c:v>Students without disabilities  </c:v>
                </c:pt>
              </c:strCache>
            </c:strRef>
          </c:cat>
          <c:val>
            <c:numRef>
              <c:f>Sheet1!$B$2:$B$3</c:f>
              <c:numCache>
                <c:formatCode>0%</c:formatCode>
                <c:ptCount val="2"/>
                <c:pt idx="0">
                  <c:v>0.85</c:v>
                </c:pt>
                <c:pt idx="1">
                  <c:v>0.15</c:v>
                </c:pt>
              </c:numCache>
            </c:numRef>
          </c:val>
          <c:extLst>
            <c:ext xmlns:c16="http://schemas.microsoft.com/office/drawing/2014/chart" uri="{C3380CC4-5D6E-409C-BE32-E72D297353CC}">
              <c16:uniqueId val="{00000000-0687-2D4B-AF94-369A3200866B}"/>
            </c:ext>
          </c:extLst>
        </c:ser>
        <c:dLbls>
          <c:showLegendKey val="0"/>
          <c:showVal val="0"/>
          <c:showCatName val="0"/>
          <c:showSerName val="0"/>
          <c:showPercent val="0"/>
          <c:showBubbleSize val="0"/>
          <c:showLeaderLines val="1"/>
        </c:dLbls>
        <c:firstSliceAng val="105"/>
        <c:holeSize val="7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66108643225578E-3"/>
          <c:y val="0"/>
          <c:w val="0.63739856734770073"/>
          <c:h val="0.89919816723940438"/>
        </c:manualLayout>
      </c:layout>
      <c:pieChart>
        <c:varyColors val="1"/>
        <c:ser>
          <c:idx val="0"/>
          <c:order val="0"/>
          <c:tx>
            <c:strRef>
              <c:f>Sheet1!$B$1</c:f>
              <c:strCache>
                <c:ptCount val="1"/>
                <c:pt idx="0">
                  <c:v>Column1</c:v>
                </c:pt>
              </c:strCache>
            </c:strRef>
          </c:tx>
          <c:dPt>
            <c:idx val="0"/>
            <c:bubble3D val="0"/>
            <c:spPr>
              <a:blipFill rotWithShape="1">
                <a:blip xmlns:r="http://schemas.openxmlformats.org/officeDocument/2006/relationships" r:embed="rId3">
                  <a:duotone>
                    <a:schemeClr val="accent1">
                      <a:tint val="98000"/>
                      <a:lumMod val="102000"/>
                    </a:schemeClr>
                    <a:schemeClr val="accent1">
                      <a:shade val="98000"/>
                      <a:lumMod val="98000"/>
                    </a:schemeClr>
                  </a:duotone>
                </a:blip>
                <a:tile tx="0" ty="0" sx="100000" sy="100000" flip="none" algn="tl"/>
              </a:blipFill>
              <a:ln>
                <a:noFill/>
              </a:ln>
              <a:effectLst>
                <a:innerShdw blurRad="63500" dist="25400" dir="13500000">
                  <a:srgbClr val="000000">
                    <a:alpha val="75000"/>
                  </a:srgbClr>
                </a:innerShdw>
              </a:effectLst>
            </c:spPr>
            <c:extLst>
              <c:ext xmlns:c16="http://schemas.microsoft.com/office/drawing/2014/chart" uri="{C3380CC4-5D6E-409C-BE32-E72D297353CC}">
                <c16:uniqueId val="{00000001-C185-B54C-8C20-2918310E1811}"/>
              </c:ext>
            </c:extLst>
          </c:dPt>
          <c:dPt>
            <c:idx val="1"/>
            <c:bubble3D val="0"/>
            <c:spPr>
              <a:blipFill rotWithShape="1">
                <a:blip xmlns:r="http://schemas.openxmlformats.org/officeDocument/2006/relationships" r:embed="rId3">
                  <a:duotone>
                    <a:schemeClr val="accent2">
                      <a:tint val="98000"/>
                      <a:lumMod val="102000"/>
                    </a:schemeClr>
                    <a:schemeClr val="accent2">
                      <a:shade val="98000"/>
                      <a:lumMod val="98000"/>
                    </a:schemeClr>
                  </a:duotone>
                </a:blip>
                <a:tile tx="0" ty="0" sx="100000" sy="100000" flip="none" algn="tl"/>
              </a:blipFill>
              <a:ln>
                <a:noFill/>
              </a:ln>
              <a:effectLst>
                <a:innerShdw blurRad="63500" dist="25400" dir="13500000">
                  <a:srgbClr val="000000">
                    <a:alpha val="75000"/>
                  </a:srgbClr>
                </a:innerShdw>
              </a:effectLst>
            </c:spPr>
            <c:extLst>
              <c:ext xmlns:c16="http://schemas.microsoft.com/office/drawing/2014/chart" uri="{C3380CC4-5D6E-409C-BE32-E72D297353CC}">
                <c16:uniqueId val="{00000003-C185-B54C-8C20-2918310E1811}"/>
              </c:ext>
            </c:extLst>
          </c:dPt>
          <c:dPt>
            <c:idx val="2"/>
            <c:bubble3D val="0"/>
            <c:spPr>
              <a:blipFill rotWithShape="1">
                <a:blip xmlns:r="http://schemas.openxmlformats.org/officeDocument/2006/relationships" r:embed="rId3">
                  <a:duotone>
                    <a:schemeClr val="accent3">
                      <a:tint val="98000"/>
                      <a:lumMod val="102000"/>
                    </a:schemeClr>
                    <a:schemeClr val="accent3">
                      <a:shade val="98000"/>
                      <a:lumMod val="98000"/>
                    </a:schemeClr>
                  </a:duotone>
                </a:blip>
                <a:tile tx="0" ty="0" sx="100000" sy="100000" flip="none" algn="tl"/>
              </a:blipFill>
              <a:ln>
                <a:noFill/>
              </a:ln>
              <a:effectLst>
                <a:innerShdw blurRad="63500" dist="25400" dir="13500000">
                  <a:srgbClr val="000000">
                    <a:alpha val="75000"/>
                  </a:srgbClr>
                </a:innerShdw>
              </a:effectLst>
            </c:spPr>
            <c:extLst>
              <c:ext xmlns:c16="http://schemas.microsoft.com/office/drawing/2014/chart" uri="{C3380CC4-5D6E-409C-BE32-E72D297353CC}">
                <c16:uniqueId val="{00000005-C185-B54C-8C20-2918310E1811}"/>
              </c:ext>
            </c:extLst>
          </c:dPt>
          <c:dPt>
            <c:idx val="3"/>
            <c:bubble3D val="0"/>
            <c:spPr>
              <a:blipFill rotWithShape="1">
                <a:blip xmlns:r="http://schemas.openxmlformats.org/officeDocument/2006/relationships" r:embed="rId3">
                  <a:duotone>
                    <a:schemeClr val="accent4">
                      <a:tint val="98000"/>
                      <a:lumMod val="102000"/>
                    </a:schemeClr>
                    <a:schemeClr val="accent4">
                      <a:shade val="98000"/>
                      <a:lumMod val="98000"/>
                    </a:schemeClr>
                  </a:duotone>
                </a:blip>
                <a:tile tx="0" ty="0" sx="100000" sy="100000" flip="none" algn="tl"/>
              </a:blipFill>
              <a:ln>
                <a:noFill/>
              </a:ln>
              <a:effectLst>
                <a:innerShdw blurRad="63500" dist="25400" dir="13500000">
                  <a:srgbClr val="000000">
                    <a:alpha val="75000"/>
                  </a:srgbClr>
                </a:innerShdw>
              </a:effectLst>
            </c:spPr>
            <c:extLst>
              <c:ext xmlns:c16="http://schemas.microsoft.com/office/drawing/2014/chart" uri="{C3380CC4-5D6E-409C-BE32-E72D297353CC}">
                <c16:uniqueId val="{00000007-C185-B54C-8C20-2918310E181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African Americans</c:v>
                </c:pt>
                <c:pt idx="1">
                  <c:v>Hispanic</c:v>
                </c:pt>
                <c:pt idx="2">
                  <c:v>White </c:v>
                </c:pt>
                <c:pt idx="3">
                  <c:v>Other</c:v>
                </c:pt>
              </c:strCache>
            </c:strRef>
          </c:cat>
          <c:val>
            <c:numRef>
              <c:f>Sheet1!$B$2:$B$5</c:f>
              <c:numCache>
                <c:formatCode>0%</c:formatCode>
                <c:ptCount val="4"/>
                <c:pt idx="0">
                  <c:v>0.42</c:v>
                </c:pt>
                <c:pt idx="1">
                  <c:v>0.22</c:v>
                </c:pt>
                <c:pt idx="2">
                  <c:v>0.31</c:v>
                </c:pt>
                <c:pt idx="3">
                  <c:v>0.03</c:v>
                </c:pt>
              </c:numCache>
            </c:numRef>
          </c:val>
          <c:extLst>
            <c:ext xmlns:c16="http://schemas.microsoft.com/office/drawing/2014/chart" uri="{C3380CC4-5D6E-409C-BE32-E72D297353CC}">
              <c16:uniqueId val="{00000008-C185-B54C-8C20-2918310E181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3.1061334724463751E-4"/>
          <c:y val="0.82889738950219372"/>
          <c:w val="0.9499999456589665"/>
          <c:h val="0.1711026104978063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2A05B8-EBE8-4B00-AD43-7A90FD9688F2}" type="doc">
      <dgm:prSet loTypeId="urn:microsoft.com/office/officeart/2018/2/layout/IconCircle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F7781612-12FC-4A5A-A993-A6FE54AAD318}">
      <dgm:prSet/>
      <dgm:spPr/>
      <dgm:t>
        <a:bodyPr/>
        <a:lstStyle/>
        <a:p>
          <a:r>
            <a:rPr lang="en-US"/>
            <a:t>Briefly explain the grand challenge of smart decarceration. </a:t>
          </a:r>
        </a:p>
      </dgm:t>
    </dgm:pt>
    <dgm:pt modelId="{17329C49-0341-4672-B6FB-BAF9D1806960}" type="parTrans" cxnId="{7FB514FF-31F0-41B8-91E1-05D4280D74E3}">
      <dgm:prSet/>
      <dgm:spPr/>
      <dgm:t>
        <a:bodyPr/>
        <a:lstStyle/>
        <a:p>
          <a:endParaRPr lang="en-US"/>
        </a:p>
      </dgm:t>
    </dgm:pt>
    <dgm:pt modelId="{96BA078F-4696-457E-87CD-420986E99E4B}" type="sibTrans" cxnId="{7FB514FF-31F0-41B8-91E1-05D4280D74E3}">
      <dgm:prSet/>
      <dgm:spPr/>
      <dgm:t>
        <a:bodyPr/>
        <a:lstStyle/>
        <a:p>
          <a:endParaRPr lang="en-US"/>
        </a:p>
      </dgm:t>
    </dgm:pt>
    <dgm:pt modelId="{73BD9F9C-D284-46FF-B911-29C5D9D916E4}">
      <dgm:prSet/>
      <dgm:spPr/>
      <dgm:t>
        <a:bodyPr/>
        <a:lstStyle/>
        <a:p>
          <a:r>
            <a:rPr lang="en-US"/>
            <a:t>Briefly explain and describe the history, current state and policies associated with the school to prison pipeline. </a:t>
          </a:r>
        </a:p>
      </dgm:t>
    </dgm:pt>
    <dgm:pt modelId="{93EF5D21-9351-4DCA-871C-EAA5A3E88539}" type="parTrans" cxnId="{593E5FB9-383D-4076-8996-0657A1D47F46}">
      <dgm:prSet/>
      <dgm:spPr/>
      <dgm:t>
        <a:bodyPr/>
        <a:lstStyle/>
        <a:p>
          <a:endParaRPr lang="en-US"/>
        </a:p>
      </dgm:t>
    </dgm:pt>
    <dgm:pt modelId="{8C74FD88-E8E5-47D6-8783-BF530AED2D20}" type="sibTrans" cxnId="{593E5FB9-383D-4076-8996-0657A1D47F46}">
      <dgm:prSet/>
      <dgm:spPr/>
      <dgm:t>
        <a:bodyPr/>
        <a:lstStyle/>
        <a:p>
          <a:endParaRPr lang="en-US"/>
        </a:p>
      </dgm:t>
    </dgm:pt>
    <dgm:pt modelId="{17270CA9-9074-4F96-B3C0-2F45C61FFDD7}">
      <dgm:prSet/>
      <dgm:spPr/>
      <dgm:t>
        <a:bodyPr/>
        <a:lstStyle/>
        <a:p>
          <a:r>
            <a:rPr lang="en-US"/>
            <a:t>Increase knowledge of evidence based practices that can reduce the risk of students with disabilities involvement in the school to prison.</a:t>
          </a:r>
        </a:p>
      </dgm:t>
    </dgm:pt>
    <dgm:pt modelId="{D0186C01-BCF5-44A0-89CA-D8C473B0336D}" type="parTrans" cxnId="{9F88D1F5-F1DF-45F1-A08E-4D50D3ED5997}">
      <dgm:prSet/>
      <dgm:spPr/>
      <dgm:t>
        <a:bodyPr/>
        <a:lstStyle/>
        <a:p>
          <a:endParaRPr lang="en-US"/>
        </a:p>
      </dgm:t>
    </dgm:pt>
    <dgm:pt modelId="{8CF4F03D-2091-42B5-9093-AA4D9546C134}" type="sibTrans" cxnId="{9F88D1F5-F1DF-45F1-A08E-4D50D3ED5997}">
      <dgm:prSet/>
      <dgm:spPr/>
      <dgm:t>
        <a:bodyPr/>
        <a:lstStyle/>
        <a:p>
          <a:endParaRPr lang="en-US"/>
        </a:p>
      </dgm:t>
    </dgm:pt>
    <dgm:pt modelId="{1943074E-F2A7-48F6-B959-AF441F72ED7D}">
      <dgm:prSet/>
      <dgm:spPr/>
      <dgm:t>
        <a:bodyPr/>
        <a:lstStyle/>
        <a:p>
          <a:r>
            <a:rPr lang="en-US"/>
            <a:t>Advocate for effective discipline strategies within schools.</a:t>
          </a:r>
        </a:p>
      </dgm:t>
    </dgm:pt>
    <dgm:pt modelId="{D878DEA9-3E3D-433F-83A7-5F4E38AC9154}" type="parTrans" cxnId="{B0C8D56D-33F3-4B92-B5E1-844CDDF96834}">
      <dgm:prSet/>
      <dgm:spPr/>
      <dgm:t>
        <a:bodyPr/>
        <a:lstStyle/>
        <a:p>
          <a:endParaRPr lang="en-US"/>
        </a:p>
      </dgm:t>
    </dgm:pt>
    <dgm:pt modelId="{3A1BC85A-8703-4D13-BF82-DB348A88FA68}" type="sibTrans" cxnId="{B0C8D56D-33F3-4B92-B5E1-844CDDF96834}">
      <dgm:prSet/>
      <dgm:spPr/>
      <dgm:t>
        <a:bodyPr/>
        <a:lstStyle/>
        <a:p>
          <a:endParaRPr lang="en-US"/>
        </a:p>
      </dgm:t>
    </dgm:pt>
    <dgm:pt modelId="{A0203893-7F92-43C5-8E80-76056C4347F4}" type="pres">
      <dgm:prSet presAssocID="{562A05B8-EBE8-4B00-AD43-7A90FD9688F2}" presName="root" presStyleCnt="0">
        <dgm:presLayoutVars>
          <dgm:dir/>
          <dgm:resizeHandles val="exact"/>
        </dgm:presLayoutVars>
      </dgm:prSet>
      <dgm:spPr/>
    </dgm:pt>
    <dgm:pt modelId="{52EF2041-AEA7-45B0-89B8-C9710AB9404D}" type="pres">
      <dgm:prSet presAssocID="{562A05B8-EBE8-4B00-AD43-7A90FD9688F2}" presName="container" presStyleCnt="0">
        <dgm:presLayoutVars>
          <dgm:dir/>
          <dgm:resizeHandles val="exact"/>
        </dgm:presLayoutVars>
      </dgm:prSet>
      <dgm:spPr/>
    </dgm:pt>
    <dgm:pt modelId="{3723D6D7-89B6-4BF6-A1A8-D8D6B5B5B6D5}" type="pres">
      <dgm:prSet presAssocID="{F7781612-12FC-4A5A-A993-A6FE54AAD318}" presName="compNode" presStyleCnt="0"/>
      <dgm:spPr/>
    </dgm:pt>
    <dgm:pt modelId="{9B529DD2-D136-49EC-8217-5B62A2850623}" type="pres">
      <dgm:prSet presAssocID="{F7781612-12FC-4A5A-A993-A6FE54AAD318}" presName="iconBgRect" presStyleLbl="bgShp" presStyleIdx="0" presStyleCnt="4"/>
      <dgm:spPr/>
    </dgm:pt>
    <dgm:pt modelId="{F2260C1D-A5FF-41F5-98F0-BB819C5A1B7A}" type="pres">
      <dgm:prSet presAssocID="{F7781612-12FC-4A5A-A993-A6FE54AAD31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F295CF5D-C757-4CDA-B1D4-5C554F166F7E}" type="pres">
      <dgm:prSet presAssocID="{F7781612-12FC-4A5A-A993-A6FE54AAD318}" presName="spaceRect" presStyleCnt="0"/>
      <dgm:spPr/>
    </dgm:pt>
    <dgm:pt modelId="{67B633DD-EC30-4C29-9075-5C323D357554}" type="pres">
      <dgm:prSet presAssocID="{F7781612-12FC-4A5A-A993-A6FE54AAD318}" presName="textRect" presStyleLbl="revTx" presStyleIdx="0" presStyleCnt="4">
        <dgm:presLayoutVars>
          <dgm:chMax val="1"/>
          <dgm:chPref val="1"/>
        </dgm:presLayoutVars>
      </dgm:prSet>
      <dgm:spPr/>
    </dgm:pt>
    <dgm:pt modelId="{C05BF981-925B-4B54-8218-3A50614B5BA8}" type="pres">
      <dgm:prSet presAssocID="{96BA078F-4696-457E-87CD-420986E99E4B}" presName="sibTrans" presStyleLbl="sibTrans2D1" presStyleIdx="0" presStyleCnt="0"/>
      <dgm:spPr/>
    </dgm:pt>
    <dgm:pt modelId="{64C59DEB-D000-4B61-B2C0-81FA1531EED2}" type="pres">
      <dgm:prSet presAssocID="{73BD9F9C-D284-46FF-B911-29C5D9D916E4}" presName="compNode" presStyleCnt="0"/>
      <dgm:spPr/>
    </dgm:pt>
    <dgm:pt modelId="{8F7AFD5E-4EA3-4D20-AF5F-38D89486555C}" type="pres">
      <dgm:prSet presAssocID="{73BD9F9C-D284-46FF-B911-29C5D9D916E4}" presName="iconBgRect" presStyleLbl="bgShp" presStyleIdx="1" presStyleCnt="4"/>
      <dgm:spPr/>
    </dgm:pt>
    <dgm:pt modelId="{8E8E6356-DD80-491A-8DED-5FFD798DEEA8}" type="pres">
      <dgm:prSet presAssocID="{73BD9F9C-D284-46FF-B911-29C5D9D916E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81895DB7-3969-484F-A590-9FB7B9E5B65E}" type="pres">
      <dgm:prSet presAssocID="{73BD9F9C-D284-46FF-B911-29C5D9D916E4}" presName="spaceRect" presStyleCnt="0"/>
      <dgm:spPr/>
    </dgm:pt>
    <dgm:pt modelId="{6BD0961C-DDAA-4466-8E23-C3B94364D661}" type="pres">
      <dgm:prSet presAssocID="{73BD9F9C-D284-46FF-B911-29C5D9D916E4}" presName="textRect" presStyleLbl="revTx" presStyleIdx="1" presStyleCnt="4">
        <dgm:presLayoutVars>
          <dgm:chMax val="1"/>
          <dgm:chPref val="1"/>
        </dgm:presLayoutVars>
      </dgm:prSet>
      <dgm:spPr/>
    </dgm:pt>
    <dgm:pt modelId="{ECE3899F-BC9B-4057-A710-53A910DC54D9}" type="pres">
      <dgm:prSet presAssocID="{8C74FD88-E8E5-47D6-8783-BF530AED2D20}" presName="sibTrans" presStyleLbl="sibTrans2D1" presStyleIdx="0" presStyleCnt="0"/>
      <dgm:spPr/>
    </dgm:pt>
    <dgm:pt modelId="{779200C4-52E9-4465-95E2-CBA799C26E4C}" type="pres">
      <dgm:prSet presAssocID="{17270CA9-9074-4F96-B3C0-2F45C61FFDD7}" presName="compNode" presStyleCnt="0"/>
      <dgm:spPr/>
    </dgm:pt>
    <dgm:pt modelId="{C13EAB7F-7C71-4E02-9FAA-FBC018323018}" type="pres">
      <dgm:prSet presAssocID="{17270CA9-9074-4F96-B3C0-2F45C61FFDD7}" presName="iconBgRect" presStyleLbl="bgShp" presStyleIdx="2" presStyleCnt="4"/>
      <dgm:spPr/>
    </dgm:pt>
    <dgm:pt modelId="{8A39B5D8-3EA5-4A0A-81F3-7D6038EA18B4}" type="pres">
      <dgm:prSet presAssocID="{17270CA9-9074-4F96-B3C0-2F45C61FFDD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307645F4-8596-42D4-B3E9-7A979F6C0105}" type="pres">
      <dgm:prSet presAssocID="{17270CA9-9074-4F96-B3C0-2F45C61FFDD7}" presName="spaceRect" presStyleCnt="0"/>
      <dgm:spPr/>
    </dgm:pt>
    <dgm:pt modelId="{9498B087-C459-4E49-9BC1-F7E3E37A2355}" type="pres">
      <dgm:prSet presAssocID="{17270CA9-9074-4F96-B3C0-2F45C61FFDD7}" presName="textRect" presStyleLbl="revTx" presStyleIdx="2" presStyleCnt="4">
        <dgm:presLayoutVars>
          <dgm:chMax val="1"/>
          <dgm:chPref val="1"/>
        </dgm:presLayoutVars>
      </dgm:prSet>
      <dgm:spPr/>
    </dgm:pt>
    <dgm:pt modelId="{339130A9-BFB3-403C-87A5-5877C8F0DE56}" type="pres">
      <dgm:prSet presAssocID="{8CF4F03D-2091-42B5-9093-AA4D9546C134}" presName="sibTrans" presStyleLbl="sibTrans2D1" presStyleIdx="0" presStyleCnt="0"/>
      <dgm:spPr/>
    </dgm:pt>
    <dgm:pt modelId="{BE3D525F-9DA3-41E3-A98D-B0F9D4A9D18E}" type="pres">
      <dgm:prSet presAssocID="{1943074E-F2A7-48F6-B959-AF441F72ED7D}" presName="compNode" presStyleCnt="0"/>
      <dgm:spPr/>
    </dgm:pt>
    <dgm:pt modelId="{D1E8A34E-324D-4591-8BDC-18046045AA29}" type="pres">
      <dgm:prSet presAssocID="{1943074E-F2A7-48F6-B959-AF441F72ED7D}" presName="iconBgRect" presStyleLbl="bgShp" presStyleIdx="3" presStyleCnt="4"/>
      <dgm:spPr/>
    </dgm:pt>
    <dgm:pt modelId="{5B1B1821-A6F0-47F6-98CC-336CA569A59D}" type="pres">
      <dgm:prSet presAssocID="{1943074E-F2A7-48F6-B959-AF441F72ED7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1AD74F49-837B-4739-BDC9-B65695FBBC25}" type="pres">
      <dgm:prSet presAssocID="{1943074E-F2A7-48F6-B959-AF441F72ED7D}" presName="spaceRect" presStyleCnt="0"/>
      <dgm:spPr/>
    </dgm:pt>
    <dgm:pt modelId="{C7754AF2-8C2C-440F-97C8-5F67CEA9A813}" type="pres">
      <dgm:prSet presAssocID="{1943074E-F2A7-48F6-B959-AF441F72ED7D}" presName="textRect" presStyleLbl="revTx" presStyleIdx="3" presStyleCnt="4">
        <dgm:presLayoutVars>
          <dgm:chMax val="1"/>
          <dgm:chPref val="1"/>
        </dgm:presLayoutVars>
      </dgm:prSet>
      <dgm:spPr/>
    </dgm:pt>
  </dgm:ptLst>
  <dgm:cxnLst>
    <dgm:cxn modelId="{35BE8D30-85BF-47F0-8E37-5969EE188D92}" type="presOf" srcId="{96BA078F-4696-457E-87CD-420986E99E4B}" destId="{C05BF981-925B-4B54-8218-3A50614B5BA8}" srcOrd="0" destOrd="0" presId="urn:microsoft.com/office/officeart/2018/2/layout/IconCircleList"/>
    <dgm:cxn modelId="{77DD3856-18F5-4A6C-B3CF-B589146C01B6}" type="presOf" srcId="{562A05B8-EBE8-4B00-AD43-7A90FD9688F2}" destId="{A0203893-7F92-43C5-8E80-76056C4347F4}" srcOrd="0" destOrd="0" presId="urn:microsoft.com/office/officeart/2018/2/layout/IconCircleList"/>
    <dgm:cxn modelId="{96610E62-2CC6-4F34-A517-F2603DCE8E94}" type="presOf" srcId="{F7781612-12FC-4A5A-A993-A6FE54AAD318}" destId="{67B633DD-EC30-4C29-9075-5C323D357554}" srcOrd="0" destOrd="0" presId="urn:microsoft.com/office/officeart/2018/2/layout/IconCircleList"/>
    <dgm:cxn modelId="{91A1356C-4D15-4430-904B-FA8520F77082}" type="presOf" srcId="{8C74FD88-E8E5-47D6-8783-BF530AED2D20}" destId="{ECE3899F-BC9B-4057-A710-53A910DC54D9}" srcOrd="0" destOrd="0" presId="urn:microsoft.com/office/officeart/2018/2/layout/IconCircleList"/>
    <dgm:cxn modelId="{B0C8D56D-33F3-4B92-B5E1-844CDDF96834}" srcId="{562A05B8-EBE8-4B00-AD43-7A90FD9688F2}" destId="{1943074E-F2A7-48F6-B959-AF441F72ED7D}" srcOrd="3" destOrd="0" parTransId="{D878DEA9-3E3D-433F-83A7-5F4E38AC9154}" sibTransId="{3A1BC85A-8703-4D13-BF82-DB348A88FA68}"/>
    <dgm:cxn modelId="{F78B1580-8102-452D-B914-D65737C2CE94}" type="presOf" srcId="{1943074E-F2A7-48F6-B959-AF441F72ED7D}" destId="{C7754AF2-8C2C-440F-97C8-5F67CEA9A813}" srcOrd="0" destOrd="0" presId="urn:microsoft.com/office/officeart/2018/2/layout/IconCircleList"/>
    <dgm:cxn modelId="{251652AB-1B79-4999-A8B6-A136797F54FF}" type="presOf" srcId="{17270CA9-9074-4F96-B3C0-2F45C61FFDD7}" destId="{9498B087-C459-4E49-9BC1-F7E3E37A2355}" srcOrd="0" destOrd="0" presId="urn:microsoft.com/office/officeart/2018/2/layout/IconCircleList"/>
    <dgm:cxn modelId="{9F09BBAB-7DCC-40C9-B933-3EF8DACAF19B}" type="presOf" srcId="{73BD9F9C-D284-46FF-B911-29C5D9D916E4}" destId="{6BD0961C-DDAA-4466-8E23-C3B94364D661}" srcOrd="0" destOrd="0" presId="urn:microsoft.com/office/officeart/2018/2/layout/IconCircleList"/>
    <dgm:cxn modelId="{593E5FB9-383D-4076-8996-0657A1D47F46}" srcId="{562A05B8-EBE8-4B00-AD43-7A90FD9688F2}" destId="{73BD9F9C-D284-46FF-B911-29C5D9D916E4}" srcOrd="1" destOrd="0" parTransId="{93EF5D21-9351-4DCA-871C-EAA5A3E88539}" sibTransId="{8C74FD88-E8E5-47D6-8783-BF530AED2D20}"/>
    <dgm:cxn modelId="{9F88D1F5-F1DF-45F1-A08E-4D50D3ED5997}" srcId="{562A05B8-EBE8-4B00-AD43-7A90FD9688F2}" destId="{17270CA9-9074-4F96-B3C0-2F45C61FFDD7}" srcOrd="2" destOrd="0" parTransId="{D0186C01-BCF5-44A0-89CA-D8C473B0336D}" sibTransId="{8CF4F03D-2091-42B5-9093-AA4D9546C134}"/>
    <dgm:cxn modelId="{52D37EFC-747A-4F51-B9EC-0D9F6E4A0D2D}" type="presOf" srcId="{8CF4F03D-2091-42B5-9093-AA4D9546C134}" destId="{339130A9-BFB3-403C-87A5-5877C8F0DE56}" srcOrd="0" destOrd="0" presId="urn:microsoft.com/office/officeart/2018/2/layout/IconCircleList"/>
    <dgm:cxn modelId="{7FB514FF-31F0-41B8-91E1-05D4280D74E3}" srcId="{562A05B8-EBE8-4B00-AD43-7A90FD9688F2}" destId="{F7781612-12FC-4A5A-A993-A6FE54AAD318}" srcOrd="0" destOrd="0" parTransId="{17329C49-0341-4672-B6FB-BAF9D1806960}" sibTransId="{96BA078F-4696-457E-87CD-420986E99E4B}"/>
    <dgm:cxn modelId="{9D8DE487-531F-457D-9028-E922F8106BBE}" type="presParOf" srcId="{A0203893-7F92-43C5-8E80-76056C4347F4}" destId="{52EF2041-AEA7-45B0-89B8-C9710AB9404D}" srcOrd="0" destOrd="0" presId="urn:microsoft.com/office/officeart/2018/2/layout/IconCircleList"/>
    <dgm:cxn modelId="{1BD34424-B2DC-4F2B-8E73-6840E8DD726A}" type="presParOf" srcId="{52EF2041-AEA7-45B0-89B8-C9710AB9404D}" destId="{3723D6D7-89B6-4BF6-A1A8-D8D6B5B5B6D5}" srcOrd="0" destOrd="0" presId="urn:microsoft.com/office/officeart/2018/2/layout/IconCircleList"/>
    <dgm:cxn modelId="{3D995A35-AFA5-4414-9A0C-030A364BB5A4}" type="presParOf" srcId="{3723D6D7-89B6-4BF6-A1A8-D8D6B5B5B6D5}" destId="{9B529DD2-D136-49EC-8217-5B62A2850623}" srcOrd="0" destOrd="0" presId="urn:microsoft.com/office/officeart/2018/2/layout/IconCircleList"/>
    <dgm:cxn modelId="{C2BC93CE-A60E-458D-AC85-75D4256845AA}" type="presParOf" srcId="{3723D6D7-89B6-4BF6-A1A8-D8D6B5B5B6D5}" destId="{F2260C1D-A5FF-41F5-98F0-BB819C5A1B7A}" srcOrd="1" destOrd="0" presId="urn:microsoft.com/office/officeart/2018/2/layout/IconCircleList"/>
    <dgm:cxn modelId="{48423B55-F901-4BDC-97A0-C8D0CF378097}" type="presParOf" srcId="{3723D6D7-89B6-4BF6-A1A8-D8D6B5B5B6D5}" destId="{F295CF5D-C757-4CDA-B1D4-5C554F166F7E}" srcOrd="2" destOrd="0" presId="urn:microsoft.com/office/officeart/2018/2/layout/IconCircleList"/>
    <dgm:cxn modelId="{11904A00-8A5C-4CB5-9930-C47B65BA283A}" type="presParOf" srcId="{3723D6D7-89B6-4BF6-A1A8-D8D6B5B5B6D5}" destId="{67B633DD-EC30-4C29-9075-5C323D357554}" srcOrd="3" destOrd="0" presId="urn:microsoft.com/office/officeart/2018/2/layout/IconCircleList"/>
    <dgm:cxn modelId="{56FAE95A-A0CF-47EE-A50C-2B7EFBD08EAA}" type="presParOf" srcId="{52EF2041-AEA7-45B0-89B8-C9710AB9404D}" destId="{C05BF981-925B-4B54-8218-3A50614B5BA8}" srcOrd="1" destOrd="0" presId="urn:microsoft.com/office/officeart/2018/2/layout/IconCircleList"/>
    <dgm:cxn modelId="{B06F88EC-F767-4507-B7EB-55A4207D0EAA}" type="presParOf" srcId="{52EF2041-AEA7-45B0-89B8-C9710AB9404D}" destId="{64C59DEB-D000-4B61-B2C0-81FA1531EED2}" srcOrd="2" destOrd="0" presId="urn:microsoft.com/office/officeart/2018/2/layout/IconCircleList"/>
    <dgm:cxn modelId="{B6589235-3228-46C2-A37D-20B6B24402D6}" type="presParOf" srcId="{64C59DEB-D000-4B61-B2C0-81FA1531EED2}" destId="{8F7AFD5E-4EA3-4D20-AF5F-38D89486555C}" srcOrd="0" destOrd="0" presId="urn:microsoft.com/office/officeart/2018/2/layout/IconCircleList"/>
    <dgm:cxn modelId="{931A4313-B94C-4E1B-BE30-0B0B0BC5629B}" type="presParOf" srcId="{64C59DEB-D000-4B61-B2C0-81FA1531EED2}" destId="{8E8E6356-DD80-491A-8DED-5FFD798DEEA8}" srcOrd="1" destOrd="0" presId="urn:microsoft.com/office/officeart/2018/2/layout/IconCircleList"/>
    <dgm:cxn modelId="{EF8EE277-1B93-4FB7-88E6-895F69020355}" type="presParOf" srcId="{64C59DEB-D000-4B61-B2C0-81FA1531EED2}" destId="{81895DB7-3969-484F-A590-9FB7B9E5B65E}" srcOrd="2" destOrd="0" presId="urn:microsoft.com/office/officeart/2018/2/layout/IconCircleList"/>
    <dgm:cxn modelId="{14AFAEE0-C28E-4A86-9697-A9E3CDB763BA}" type="presParOf" srcId="{64C59DEB-D000-4B61-B2C0-81FA1531EED2}" destId="{6BD0961C-DDAA-4466-8E23-C3B94364D661}" srcOrd="3" destOrd="0" presId="urn:microsoft.com/office/officeart/2018/2/layout/IconCircleList"/>
    <dgm:cxn modelId="{89016DBF-E8AE-404B-9B69-E82BEE9D884D}" type="presParOf" srcId="{52EF2041-AEA7-45B0-89B8-C9710AB9404D}" destId="{ECE3899F-BC9B-4057-A710-53A910DC54D9}" srcOrd="3" destOrd="0" presId="urn:microsoft.com/office/officeart/2018/2/layout/IconCircleList"/>
    <dgm:cxn modelId="{67D5432D-DBBD-4C17-AF69-239945B1B82C}" type="presParOf" srcId="{52EF2041-AEA7-45B0-89B8-C9710AB9404D}" destId="{779200C4-52E9-4465-95E2-CBA799C26E4C}" srcOrd="4" destOrd="0" presId="urn:microsoft.com/office/officeart/2018/2/layout/IconCircleList"/>
    <dgm:cxn modelId="{0A7FFF5F-1591-4187-B64E-4E1EEAF51D99}" type="presParOf" srcId="{779200C4-52E9-4465-95E2-CBA799C26E4C}" destId="{C13EAB7F-7C71-4E02-9FAA-FBC018323018}" srcOrd="0" destOrd="0" presId="urn:microsoft.com/office/officeart/2018/2/layout/IconCircleList"/>
    <dgm:cxn modelId="{E580C515-2762-4741-8416-95FEBD7CDA15}" type="presParOf" srcId="{779200C4-52E9-4465-95E2-CBA799C26E4C}" destId="{8A39B5D8-3EA5-4A0A-81F3-7D6038EA18B4}" srcOrd="1" destOrd="0" presId="urn:microsoft.com/office/officeart/2018/2/layout/IconCircleList"/>
    <dgm:cxn modelId="{42EBDC7F-9D59-4D5D-B2AD-58E9A165DA68}" type="presParOf" srcId="{779200C4-52E9-4465-95E2-CBA799C26E4C}" destId="{307645F4-8596-42D4-B3E9-7A979F6C0105}" srcOrd="2" destOrd="0" presId="urn:microsoft.com/office/officeart/2018/2/layout/IconCircleList"/>
    <dgm:cxn modelId="{73C8BDEF-105F-4C14-91C7-49B9D6BC6578}" type="presParOf" srcId="{779200C4-52E9-4465-95E2-CBA799C26E4C}" destId="{9498B087-C459-4E49-9BC1-F7E3E37A2355}" srcOrd="3" destOrd="0" presId="urn:microsoft.com/office/officeart/2018/2/layout/IconCircleList"/>
    <dgm:cxn modelId="{D09C96F0-EDE7-4841-B7DE-8BEC376319BF}" type="presParOf" srcId="{52EF2041-AEA7-45B0-89B8-C9710AB9404D}" destId="{339130A9-BFB3-403C-87A5-5877C8F0DE56}" srcOrd="5" destOrd="0" presId="urn:microsoft.com/office/officeart/2018/2/layout/IconCircleList"/>
    <dgm:cxn modelId="{8F2B43D0-E8F5-4E73-8EAA-52CC8B274A20}" type="presParOf" srcId="{52EF2041-AEA7-45B0-89B8-C9710AB9404D}" destId="{BE3D525F-9DA3-41E3-A98D-B0F9D4A9D18E}" srcOrd="6" destOrd="0" presId="urn:microsoft.com/office/officeart/2018/2/layout/IconCircleList"/>
    <dgm:cxn modelId="{81A566DB-9518-4DBE-8438-45AD09D92876}" type="presParOf" srcId="{BE3D525F-9DA3-41E3-A98D-B0F9D4A9D18E}" destId="{D1E8A34E-324D-4591-8BDC-18046045AA29}" srcOrd="0" destOrd="0" presId="urn:microsoft.com/office/officeart/2018/2/layout/IconCircleList"/>
    <dgm:cxn modelId="{1F91A492-EC13-4CA8-A544-F36FE5DD65DB}" type="presParOf" srcId="{BE3D525F-9DA3-41E3-A98D-B0F9D4A9D18E}" destId="{5B1B1821-A6F0-47F6-98CC-336CA569A59D}" srcOrd="1" destOrd="0" presId="urn:microsoft.com/office/officeart/2018/2/layout/IconCircleList"/>
    <dgm:cxn modelId="{EAFAC6AD-F63C-4CA0-8737-3F0806032799}" type="presParOf" srcId="{BE3D525F-9DA3-41E3-A98D-B0F9D4A9D18E}" destId="{1AD74F49-837B-4739-BDC9-B65695FBBC25}" srcOrd="2" destOrd="0" presId="urn:microsoft.com/office/officeart/2018/2/layout/IconCircleList"/>
    <dgm:cxn modelId="{9026D9D2-0B16-4D4C-83E9-1EBD2D8A4CD8}" type="presParOf" srcId="{BE3D525F-9DA3-41E3-A98D-B0F9D4A9D18E}" destId="{C7754AF2-8C2C-440F-97C8-5F67CEA9A813}"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9B09D3-7541-E64E-9613-4A91CAD704B2}"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88932E86-A0FA-4440-8FEC-52DDCF594304}">
      <dgm:prSet phldrT="[Text]"/>
      <dgm:spPr/>
      <dgm:t>
        <a:bodyPr/>
        <a:lstStyle/>
        <a:p>
          <a:r>
            <a:rPr lang="en-US" dirty="0"/>
            <a:t>ADHD/ADD</a:t>
          </a:r>
        </a:p>
      </dgm:t>
    </dgm:pt>
    <dgm:pt modelId="{FFA33863-9970-004E-B0B3-4E51A31A2D00}" type="parTrans" cxnId="{DA7718B0-2716-D543-97A8-7882E57A4F41}">
      <dgm:prSet/>
      <dgm:spPr/>
      <dgm:t>
        <a:bodyPr/>
        <a:lstStyle/>
        <a:p>
          <a:endParaRPr lang="en-US"/>
        </a:p>
      </dgm:t>
    </dgm:pt>
    <dgm:pt modelId="{418B62DA-BA84-BB4E-BAE5-0D323942D385}" type="sibTrans" cxnId="{DA7718B0-2716-D543-97A8-7882E57A4F41}">
      <dgm:prSet/>
      <dgm:spPr/>
      <dgm:t>
        <a:bodyPr/>
        <a:lstStyle/>
        <a:p>
          <a:endParaRPr lang="en-US"/>
        </a:p>
      </dgm:t>
    </dgm:pt>
    <dgm:pt modelId="{C9FFA548-13F0-F446-8E1E-9187654B6C8A}">
      <dgm:prSet phldrT="[Text]"/>
      <dgm:spPr/>
      <dgm:t>
        <a:bodyPr/>
        <a:lstStyle/>
        <a:p>
          <a:r>
            <a:rPr lang="en-US" dirty="0"/>
            <a:t>Inattentiveness</a:t>
          </a:r>
        </a:p>
      </dgm:t>
    </dgm:pt>
    <dgm:pt modelId="{BF1829BC-1CD1-BC44-AD47-2ABAAF8C86AD}" type="parTrans" cxnId="{E6F1173F-BA19-6543-AE1B-DC19C61C61D6}">
      <dgm:prSet/>
      <dgm:spPr/>
      <dgm:t>
        <a:bodyPr/>
        <a:lstStyle/>
        <a:p>
          <a:endParaRPr lang="en-US"/>
        </a:p>
      </dgm:t>
    </dgm:pt>
    <dgm:pt modelId="{BF803FCD-F893-0143-8276-0864DC93B4ED}" type="sibTrans" cxnId="{E6F1173F-BA19-6543-AE1B-DC19C61C61D6}">
      <dgm:prSet/>
      <dgm:spPr/>
      <dgm:t>
        <a:bodyPr/>
        <a:lstStyle/>
        <a:p>
          <a:endParaRPr lang="en-US"/>
        </a:p>
      </dgm:t>
    </dgm:pt>
    <dgm:pt modelId="{426C5D8D-EA82-C642-A3F8-B98AD330154C}">
      <dgm:prSet phldrT="[Text]"/>
      <dgm:spPr/>
      <dgm:t>
        <a:bodyPr/>
        <a:lstStyle/>
        <a:p>
          <a:r>
            <a:rPr lang="en-US" dirty="0"/>
            <a:t>Hyperactivity</a:t>
          </a:r>
        </a:p>
      </dgm:t>
    </dgm:pt>
    <dgm:pt modelId="{857C3ACC-CE37-C446-8314-090F089DCBB7}" type="parTrans" cxnId="{A946899C-B538-2949-8347-C82CAD31E5A3}">
      <dgm:prSet/>
      <dgm:spPr/>
      <dgm:t>
        <a:bodyPr/>
        <a:lstStyle/>
        <a:p>
          <a:endParaRPr lang="en-US"/>
        </a:p>
      </dgm:t>
    </dgm:pt>
    <dgm:pt modelId="{7F547430-F803-6845-B64A-A8C70D312E62}" type="sibTrans" cxnId="{A946899C-B538-2949-8347-C82CAD31E5A3}">
      <dgm:prSet/>
      <dgm:spPr/>
      <dgm:t>
        <a:bodyPr/>
        <a:lstStyle/>
        <a:p>
          <a:endParaRPr lang="en-US"/>
        </a:p>
      </dgm:t>
    </dgm:pt>
    <dgm:pt modelId="{634E967C-08AD-6D49-9C28-08AA8F5861AC}">
      <dgm:prSet phldrT="[Text]"/>
      <dgm:spPr/>
      <dgm:t>
        <a:bodyPr/>
        <a:lstStyle/>
        <a:p>
          <a:r>
            <a:rPr lang="en-US" dirty="0"/>
            <a:t>Emotional Disturbance</a:t>
          </a:r>
        </a:p>
      </dgm:t>
    </dgm:pt>
    <dgm:pt modelId="{6CEA4A6B-C3EB-FB49-A233-8DA4F02BAD25}" type="parTrans" cxnId="{E3A9E368-AA4D-3F48-89E1-D105671C9290}">
      <dgm:prSet/>
      <dgm:spPr/>
      <dgm:t>
        <a:bodyPr/>
        <a:lstStyle/>
        <a:p>
          <a:endParaRPr lang="en-US"/>
        </a:p>
      </dgm:t>
    </dgm:pt>
    <dgm:pt modelId="{439345E5-7253-534E-BBD2-55A6141DF22D}" type="sibTrans" cxnId="{E3A9E368-AA4D-3F48-89E1-D105671C9290}">
      <dgm:prSet/>
      <dgm:spPr/>
      <dgm:t>
        <a:bodyPr/>
        <a:lstStyle/>
        <a:p>
          <a:endParaRPr lang="en-US"/>
        </a:p>
      </dgm:t>
    </dgm:pt>
    <dgm:pt modelId="{922B5810-BCF8-FC4D-BA20-E36D57782C82}">
      <dgm:prSet phldrT="[Text]"/>
      <dgm:spPr/>
      <dgm:t>
        <a:bodyPr/>
        <a:lstStyle/>
        <a:p>
          <a:r>
            <a:rPr lang="en-US" dirty="0"/>
            <a:t>Hyperactivity </a:t>
          </a:r>
        </a:p>
      </dgm:t>
    </dgm:pt>
    <dgm:pt modelId="{2A1BA718-EEB3-744E-B483-B85DD01A8720}" type="parTrans" cxnId="{7DCAB264-B9FC-AB4A-BDD3-EA76BB070789}">
      <dgm:prSet/>
      <dgm:spPr/>
      <dgm:t>
        <a:bodyPr/>
        <a:lstStyle/>
        <a:p>
          <a:endParaRPr lang="en-US"/>
        </a:p>
      </dgm:t>
    </dgm:pt>
    <dgm:pt modelId="{6A775B85-0B2D-8B43-96A7-FDB450426FF9}" type="sibTrans" cxnId="{7DCAB264-B9FC-AB4A-BDD3-EA76BB070789}">
      <dgm:prSet/>
      <dgm:spPr/>
      <dgm:t>
        <a:bodyPr/>
        <a:lstStyle/>
        <a:p>
          <a:endParaRPr lang="en-US"/>
        </a:p>
      </dgm:t>
    </dgm:pt>
    <dgm:pt modelId="{CAD80A83-3FAD-024E-8839-A0200FD0FDA8}">
      <dgm:prSet phldrT="[Text]"/>
      <dgm:spPr/>
      <dgm:t>
        <a:bodyPr/>
        <a:lstStyle/>
        <a:p>
          <a:r>
            <a:rPr lang="en-US" dirty="0"/>
            <a:t>Short attention span</a:t>
          </a:r>
        </a:p>
      </dgm:t>
    </dgm:pt>
    <dgm:pt modelId="{F1DEAAAF-52EE-EB44-ABAC-4F142289FF15}" type="parTrans" cxnId="{C3FFE3F6-11AD-C149-A208-79770933E91C}">
      <dgm:prSet/>
      <dgm:spPr/>
      <dgm:t>
        <a:bodyPr/>
        <a:lstStyle/>
        <a:p>
          <a:endParaRPr lang="en-US"/>
        </a:p>
      </dgm:t>
    </dgm:pt>
    <dgm:pt modelId="{7E8E0FD0-9E9D-E941-A91C-D0B5554EAD65}" type="sibTrans" cxnId="{C3FFE3F6-11AD-C149-A208-79770933E91C}">
      <dgm:prSet/>
      <dgm:spPr/>
      <dgm:t>
        <a:bodyPr/>
        <a:lstStyle/>
        <a:p>
          <a:endParaRPr lang="en-US"/>
        </a:p>
      </dgm:t>
    </dgm:pt>
    <dgm:pt modelId="{0A8B042D-8317-3F48-9FE4-7CCEB5579669}">
      <dgm:prSet phldrT="[Text]"/>
      <dgm:spPr/>
      <dgm:t>
        <a:bodyPr/>
        <a:lstStyle/>
        <a:p>
          <a:r>
            <a:rPr lang="en-US" dirty="0"/>
            <a:t>Specific Learning Disorder </a:t>
          </a:r>
        </a:p>
      </dgm:t>
    </dgm:pt>
    <dgm:pt modelId="{157C76D4-6C6F-FE45-A8A6-012C19F17DA8}" type="parTrans" cxnId="{9F77F549-5665-6F4F-8A14-01D451EBDCC1}">
      <dgm:prSet/>
      <dgm:spPr/>
      <dgm:t>
        <a:bodyPr/>
        <a:lstStyle/>
        <a:p>
          <a:endParaRPr lang="en-US"/>
        </a:p>
      </dgm:t>
    </dgm:pt>
    <dgm:pt modelId="{81AD6E0B-5CD4-2B45-8A14-A5BCDD908C62}" type="sibTrans" cxnId="{9F77F549-5665-6F4F-8A14-01D451EBDCC1}">
      <dgm:prSet/>
      <dgm:spPr/>
      <dgm:t>
        <a:bodyPr/>
        <a:lstStyle/>
        <a:p>
          <a:endParaRPr lang="en-US"/>
        </a:p>
      </dgm:t>
    </dgm:pt>
    <dgm:pt modelId="{E66E45DD-2818-8D41-BC0D-43ECBB937181}">
      <dgm:prSet phldrT="[Text]"/>
      <dgm:spPr/>
      <dgm:t>
        <a:bodyPr/>
        <a:lstStyle/>
        <a:p>
          <a:r>
            <a:rPr lang="en-US" dirty="0"/>
            <a:t>Academic problems</a:t>
          </a:r>
        </a:p>
      </dgm:t>
    </dgm:pt>
    <dgm:pt modelId="{44FE53F2-184C-F149-A2BD-2F9A38F9BA16}" type="parTrans" cxnId="{52E90932-5314-2B4B-BA67-DDEEC99522C7}">
      <dgm:prSet/>
      <dgm:spPr/>
      <dgm:t>
        <a:bodyPr/>
        <a:lstStyle/>
        <a:p>
          <a:endParaRPr lang="en-US"/>
        </a:p>
      </dgm:t>
    </dgm:pt>
    <dgm:pt modelId="{C70E6F60-BEB6-154E-A8C3-8E9B9F90C56E}" type="sibTrans" cxnId="{52E90932-5314-2B4B-BA67-DDEEC99522C7}">
      <dgm:prSet/>
      <dgm:spPr/>
      <dgm:t>
        <a:bodyPr/>
        <a:lstStyle/>
        <a:p>
          <a:endParaRPr lang="en-US"/>
        </a:p>
      </dgm:t>
    </dgm:pt>
    <dgm:pt modelId="{C6222A59-E88E-4D42-9FB0-38C0E0D2C985}">
      <dgm:prSet phldrT="[Text]"/>
      <dgm:spPr/>
      <dgm:t>
        <a:bodyPr/>
        <a:lstStyle/>
        <a:p>
          <a:r>
            <a:rPr lang="en-US" dirty="0"/>
            <a:t>Psychological process deficits</a:t>
          </a:r>
        </a:p>
      </dgm:t>
    </dgm:pt>
    <dgm:pt modelId="{5D24119E-5E45-DC41-ADD6-98DBE92052BF}" type="parTrans" cxnId="{3D7DBDCD-A883-9145-A4CB-F75E80DB6363}">
      <dgm:prSet/>
      <dgm:spPr/>
      <dgm:t>
        <a:bodyPr/>
        <a:lstStyle/>
        <a:p>
          <a:endParaRPr lang="en-US"/>
        </a:p>
      </dgm:t>
    </dgm:pt>
    <dgm:pt modelId="{16E4848B-772D-1A40-99FB-E1E576A621FB}" type="sibTrans" cxnId="{3D7DBDCD-A883-9145-A4CB-F75E80DB6363}">
      <dgm:prSet/>
      <dgm:spPr/>
      <dgm:t>
        <a:bodyPr/>
        <a:lstStyle/>
        <a:p>
          <a:endParaRPr lang="en-US"/>
        </a:p>
      </dgm:t>
    </dgm:pt>
    <dgm:pt modelId="{AB468796-6287-6847-BD29-3EDF985E7944}">
      <dgm:prSet phldrT="[Text]"/>
      <dgm:spPr/>
      <dgm:t>
        <a:bodyPr/>
        <a:lstStyle/>
        <a:p>
          <a:r>
            <a:rPr lang="en-US" dirty="0"/>
            <a:t>Behavioral Aggression</a:t>
          </a:r>
        </a:p>
      </dgm:t>
    </dgm:pt>
    <dgm:pt modelId="{9CE0AB4B-DD67-9840-903E-7FAC5B52B164}" type="parTrans" cxnId="{2D22151C-41D6-FD4C-8496-324344697277}">
      <dgm:prSet/>
      <dgm:spPr/>
      <dgm:t>
        <a:bodyPr/>
        <a:lstStyle/>
        <a:p>
          <a:endParaRPr lang="en-US"/>
        </a:p>
      </dgm:t>
    </dgm:pt>
    <dgm:pt modelId="{56BFF998-A2B0-8B46-9DFB-C8BB8C2694E9}" type="sibTrans" cxnId="{2D22151C-41D6-FD4C-8496-324344697277}">
      <dgm:prSet/>
      <dgm:spPr/>
      <dgm:t>
        <a:bodyPr/>
        <a:lstStyle/>
        <a:p>
          <a:endParaRPr lang="en-US"/>
        </a:p>
      </dgm:t>
    </dgm:pt>
    <dgm:pt modelId="{34037DE9-8276-6A40-AD37-4974FBA4C435}">
      <dgm:prSet phldrT="[Text]"/>
      <dgm:spPr/>
      <dgm:t>
        <a:bodyPr/>
        <a:lstStyle/>
        <a:p>
          <a:r>
            <a:rPr lang="en-US" dirty="0"/>
            <a:t>Impulsivity</a:t>
          </a:r>
        </a:p>
      </dgm:t>
    </dgm:pt>
    <dgm:pt modelId="{DCE0A10F-4282-5B42-A421-FF4074D0DDA8}" type="parTrans" cxnId="{F13005B9-4A1D-854F-B54F-1D2F4DCA1775}">
      <dgm:prSet/>
      <dgm:spPr/>
      <dgm:t>
        <a:bodyPr/>
        <a:lstStyle/>
        <a:p>
          <a:endParaRPr lang="en-US"/>
        </a:p>
      </dgm:t>
    </dgm:pt>
    <dgm:pt modelId="{3C7633C6-AB6F-AA45-BFE9-143E4D94F09B}" type="sibTrans" cxnId="{F13005B9-4A1D-854F-B54F-1D2F4DCA1775}">
      <dgm:prSet/>
      <dgm:spPr/>
      <dgm:t>
        <a:bodyPr/>
        <a:lstStyle/>
        <a:p>
          <a:endParaRPr lang="en-US"/>
        </a:p>
      </dgm:t>
    </dgm:pt>
    <dgm:pt modelId="{39F73355-A6B5-1345-BC66-5D3866B26A7B}">
      <dgm:prSet phldrT="[Text]"/>
      <dgm:spPr/>
      <dgm:t>
        <a:bodyPr/>
        <a:lstStyle/>
        <a:p>
          <a:r>
            <a:rPr lang="en-US" dirty="0"/>
            <a:t>Anger </a:t>
          </a:r>
        </a:p>
      </dgm:t>
    </dgm:pt>
    <dgm:pt modelId="{4DD1D8D1-827B-2C48-8225-60E99F8E80AF}" type="parTrans" cxnId="{74D88790-0EC5-4942-8812-E920AFD1F0FC}">
      <dgm:prSet/>
      <dgm:spPr/>
      <dgm:t>
        <a:bodyPr/>
        <a:lstStyle/>
        <a:p>
          <a:endParaRPr lang="en-US"/>
        </a:p>
      </dgm:t>
    </dgm:pt>
    <dgm:pt modelId="{286AE2E1-872F-124B-8B84-987A307160EC}" type="sibTrans" cxnId="{74D88790-0EC5-4942-8812-E920AFD1F0FC}">
      <dgm:prSet/>
      <dgm:spPr/>
      <dgm:t>
        <a:bodyPr/>
        <a:lstStyle/>
        <a:p>
          <a:endParaRPr lang="en-US"/>
        </a:p>
      </dgm:t>
    </dgm:pt>
    <dgm:pt modelId="{F9E745FD-E78E-CB49-9763-20AF3D0EFEEA}">
      <dgm:prSet phldrT="[Text]"/>
      <dgm:spPr/>
      <dgm:t>
        <a:bodyPr/>
        <a:lstStyle/>
        <a:p>
          <a:r>
            <a:rPr lang="en-US" dirty="0"/>
            <a:t>Anxiety</a:t>
          </a:r>
        </a:p>
      </dgm:t>
    </dgm:pt>
    <dgm:pt modelId="{269776FB-75A1-3D49-B9CF-51461031CBAA}" type="parTrans" cxnId="{5CC0E3EC-D0B4-314C-B66F-9E6DA9A27105}">
      <dgm:prSet/>
      <dgm:spPr/>
      <dgm:t>
        <a:bodyPr/>
        <a:lstStyle/>
        <a:p>
          <a:endParaRPr lang="en-US"/>
        </a:p>
      </dgm:t>
    </dgm:pt>
    <dgm:pt modelId="{33581A49-4FC2-6C42-87F1-F358CFC6762B}" type="sibTrans" cxnId="{5CC0E3EC-D0B4-314C-B66F-9E6DA9A27105}">
      <dgm:prSet/>
      <dgm:spPr/>
      <dgm:t>
        <a:bodyPr/>
        <a:lstStyle/>
        <a:p>
          <a:endParaRPr lang="en-US"/>
        </a:p>
      </dgm:t>
    </dgm:pt>
    <dgm:pt modelId="{21102607-8F24-8D44-ABD1-F3F446B9A46B}">
      <dgm:prSet phldrT="[Text]"/>
      <dgm:spPr/>
      <dgm:t>
        <a:bodyPr/>
        <a:lstStyle/>
        <a:p>
          <a:r>
            <a:rPr lang="en-US" dirty="0"/>
            <a:t>Difficulty Concentrating </a:t>
          </a:r>
        </a:p>
      </dgm:t>
    </dgm:pt>
    <dgm:pt modelId="{7B5318F2-7E47-5344-A782-B20E763D926B}" type="parTrans" cxnId="{5939D08E-7D2F-4D47-B23B-8821EF65D0BB}">
      <dgm:prSet/>
      <dgm:spPr/>
      <dgm:t>
        <a:bodyPr/>
        <a:lstStyle/>
        <a:p>
          <a:endParaRPr lang="en-US"/>
        </a:p>
      </dgm:t>
    </dgm:pt>
    <dgm:pt modelId="{6CF4F8D9-E53A-DE43-8A15-F7716F66E63A}" type="sibTrans" cxnId="{5939D08E-7D2F-4D47-B23B-8821EF65D0BB}">
      <dgm:prSet/>
      <dgm:spPr/>
      <dgm:t>
        <a:bodyPr/>
        <a:lstStyle/>
        <a:p>
          <a:endParaRPr lang="en-US"/>
        </a:p>
      </dgm:t>
    </dgm:pt>
    <dgm:pt modelId="{EA2B23CA-F3CF-9747-BF89-B9E50C83D872}">
      <dgm:prSet phldrT="[Text]"/>
      <dgm:spPr/>
      <dgm:t>
        <a:bodyPr/>
        <a:lstStyle/>
        <a:p>
          <a:r>
            <a:rPr lang="en-US" dirty="0"/>
            <a:t>Moodiness </a:t>
          </a:r>
        </a:p>
      </dgm:t>
    </dgm:pt>
    <dgm:pt modelId="{49DFEE5B-DC47-EF44-AE35-FC297D40EE14}" type="parTrans" cxnId="{FA48901F-A5AB-ED4A-A204-3B6AE101636A}">
      <dgm:prSet/>
      <dgm:spPr/>
      <dgm:t>
        <a:bodyPr/>
        <a:lstStyle/>
        <a:p>
          <a:endParaRPr lang="en-US"/>
        </a:p>
      </dgm:t>
    </dgm:pt>
    <dgm:pt modelId="{BF93D7F7-6F5A-0E41-A6A8-2BF0496589A0}" type="sibTrans" cxnId="{FA48901F-A5AB-ED4A-A204-3B6AE101636A}">
      <dgm:prSet/>
      <dgm:spPr/>
      <dgm:t>
        <a:bodyPr/>
        <a:lstStyle/>
        <a:p>
          <a:endParaRPr lang="en-US"/>
        </a:p>
      </dgm:t>
    </dgm:pt>
    <dgm:pt modelId="{C07CB619-F65C-9F4D-9194-467EC4E841E2}">
      <dgm:prSet phldrT="[Text]"/>
      <dgm:spPr/>
      <dgm:t>
        <a:bodyPr/>
        <a:lstStyle/>
        <a:p>
          <a:endParaRPr lang="en-US" dirty="0"/>
        </a:p>
      </dgm:t>
    </dgm:pt>
    <dgm:pt modelId="{1BBF5CF6-0413-D94B-8BA9-C6D6CDCA61B3}" type="parTrans" cxnId="{8EE0B6F9-B6C9-2B49-B227-4D2B53D14557}">
      <dgm:prSet/>
      <dgm:spPr/>
      <dgm:t>
        <a:bodyPr/>
        <a:lstStyle/>
        <a:p>
          <a:endParaRPr lang="en-US"/>
        </a:p>
      </dgm:t>
    </dgm:pt>
    <dgm:pt modelId="{AE71D342-E6D5-9448-8DB8-41AE8FB12437}" type="sibTrans" cxnId="{8EE0B6F9-B6C9-2B49-B227-4D2B53D14557}">
      <dgm:prSet/>
      <dgm:spPr/>
      <dgm:t>
        <a:bodyPr/>
        <a:lstStyle/>
        <a:p>
          <a:endParaRPr lang="en-US"/>
        </a:p>
      </dgm:t>
    </dgm:pt>
    <dgm:pt modelId="{641B6EFA-72F0-E147-A6BD-9AF2D35A2B64}">
      <dgm:prSet phldrT="[Text]"/>
      <dgm:spPr/>
      <dgm:t>
        <a:bodyPr/>
        <a:lstStyle/>
        <a:p>
          <a:r>
            <a:rPr lang="en-US" dirty="0"/>
            <a:t>Withdrawn</a:t>
          </a:r>
        </a:p>
      </dgm:t>
    </dgm:pt>
    <dgm:pt modelId="{D12BCE44-D91D-4C42-B00F-0A884E94764D}" type="parTrans" cxnId="{2A7D84C5-DE15-5B4A-8E2E-AB82C587953E}">
      <dgm:prSet/>
      <dgm:spPr/>
      <dgm:t>
        <a:bodyPr/>
        <a:lstStyle/>
        <a:p>
          <a:endParaRPr lang="en-US"/>
        </a:p>
      </dgm:t>
    </dgm:pt>
    <dgm:pt modelId="{0FF8A481-E638-6D47-AF55-B6299986BA3C}" type="sibTrans" cxnId="{2A7D84C5-DE15-5B4A-8E2E-AB82C587953E}">
      <dgm:prSet/>
      <dgm:spPr/>
      <dgm:t>
        <a:bodyPr/>
        <a:lstStyle/>
        <a:p>
          <a:endParaRPr lang="en-US"/>
        </a:p>
      </dgm:t>
    </dgm:pt>
    <dgm:pt modelId="{4AB96FE9-50AB-844E-BF02-CE2FDA58E3BA}">
      <dgm:prSet phldrT="[Text]"/>
      <dgm:spPr/>
      <dgm:t>
        <a:bodyPr/>
        <a:lstStyle/>
        <a:p>
          <a:r>
            <a:rPr lang="en-US" dirty="0"/>
            <a:t>Aggression</a:t>
          </a:r>
        </a:p>
      </dgm:t>
    </dgm:pt>
    <dgm:pt modelId="{7884BDE5-F72A-BA49-954B-DAE1D7E55C9F}" type="parTrans" cxnId="{B0D69129-8422-A04B-9122-F45A9A082E3F}">
      <dgm:prSet/>
      <dgm:spPr/>
      <dgm:t>
        <a:bodyPr/>
        <a:lstStyle/>
        <a:p>
          <a:endParaRPr lang="en-US"/>
        </a:p>
      </dgm:t>
    </dgm:pt>
    <dgm:pt modelId="{DC739E77-7F0C-DF4E-B044-628DDDBB2EA3}" type="sibTrans" cxnId="{B0D69129-8422-A04B-9122-F45A9A082E3F}">
      <dgm:prSet/>
      <dgm:spPr/>
      <dgm:t>
        <a:bodyPr/>
        <a:lstStyle/>
        <a:p>
          <a:endParaRPr lang="en-US"/>
        </a:p>
      </dgm:t>
    </dgm:pt>
    <dgm:pt modelId="{6A1EC9A4-AA03-7F44-B556-853C652B2398}">
      <dgm:prSet phldrT="[Text]"/>
      <dgm:spPr/>
      <dgm:t>
        <a:bodyPr/>
        <a:lstStyle/>
        <a:p>
          <a:r>
            <a:rPr lang="en-US" dirty="0"/>
            <a:t>Excessive fear or anxiety</a:t>
          </a:r>
        </a:p>
      </dgm:t>
    </dgm:pt>
    <dgm:pt modelId="{FEB6D08D-3C2E-DB47-AB21-6F225FCE513D}" type="parTrans" cxnId="{2850D1CC-61B8-8948-A03B-06D08E4C2603}">
      <dgm:prSet/>
      <dgm:spPr/>
      <dgm:t>
        <a:bodyPr/>
        <a:lstStyle/>
        <a:p>
          <a:endParaRPr lang="en-US"/>
        </a:p>
      </dgm:t>
    </dgm:pt>
    <dgm:pt modelId="{A38E42B0-7375-A74F-84C4-3D783B39DCA5}" type="sibTrans" cxnId="{2850D1CC-61B8-8948-A03B-06D08E4C2603}">
      <dgm:prSet/>
      <dgm:spPr/>
      <dgm:t>
        <a:bodyPr/>
        <a:lstStyle/>
        <a:p>
          <a:endParaRPr lang="en-US"/>
        </a:p>
      </dgm:t>
    </dgm:pt>
    <dgm:pt modelId="{0619C912-7D6F-5B40-B908-22EC74C65588}">
      <dgm:prSet phldrT="[Text]"/>
      <dgm:spPr/>
      <dgm:t>
        <a:bodyPr/>
        <a:lstStyle/>
        <a:p>
          <a:r>
            <a:rPr lang="en-US" dirty="0"/>
            <a:t>Immaturity </a:t>
          </a:r>
        </a:p>
      </dgm:t>
    </dgm:pt>
    <dgm:pt modelId="{E64D3FFB-754B-8240-9B8E-10B8D63375FC}" type="parTrans" cxnId="{4F5ECB81-E5AC-B64E-8188-BF91484C0EA6}">
      <dgm:prSet/>
      <dgm:spPr/>
      <dgm:t>
        <a:bodyPr/>
        <a:lstStyle/>
        <a:p>
          <a:endParaRPr lang="en-US"/>
        </a:p>
      </dgm:t>
    </dgm:pt>
    <dgm:pt modelId="{334E63E2-4C94-0C4A-BCDC-8CF9B823CCCC}" type="sibTrans" cxnId="{4F5ECB81-E5AC-B64E-8188-BF91484C0EA6}">
      <dgm:prSet/>
      <dgm:spPr/>
      <dgm:t>
        <a:bodyPr/>
        <a:lstStyle/>
        <a:p>
          <a:endParaRPr lang="en-US"/>
        </a:p>
      </dgm:t>
    </dgm:pt>
    <dgm:pt modelId="{C9DF3040-D4AF-4446-B8C7-B2C2C34857F3}">
      <dgm:prSet phldrT="[Text]"/>
      <dgm:spPr/>
      <dgm:t>
        <a:bodyPr/>
        <a:lstStyle/>
        <a:p>
          <a:r>
            <a:rPr lang="en-US" dirty="0"/>
            <a:t>Learning difficulties </a:t>
          </a:r>
        </a:p>
      </dgm:t>
    </dgm:pt>
    <dgm:pt modelId="{C651DD3F-EE6C-5C4D-AE51-4E51BDE18E06}" type="parTrans" cxnId="{E014D4B6-D338-6241-B2FC-23CD797F883C}">
      <dgm:prSet/>
      <dgm:spPr/>
      <dgm:t>
        <a:bodyPr/>
        <a:lstStyle/>
        <a:p>
          <a:endParaRPr lang="en-US"/>
        </a:p>
      </dgm:t>
    </dgm:pt>
    <dgm:pt modelId="{FACDCF2C-4B30-A143-8C0E-2CE5FD69FA70}" type="sibTrans" cxnId="{E014D4B6-D338-6241-B2FC-23CD797F883C}">
      <dgm:prSet/>
      <dgm:spPr/>
      <dgm:t>
        <a:bodyPr/>
        <a:lstStyle/>
        <a:p>
          <a:endParaRPr lang="en-US"/>
        </a:p>
      </dgm:t>
    </dgm:pt>
    <dgm:pt modelId="{3F1DD35F-D4C0-BC45-A22F-5F4EBAD0C5B6}">
      <dgm:prSet phldrT="[Text]"/>
      <dgm:spPr/>
      <dgm:t>
        <a:bodyPr/>
        <a:lstStyle/>
        <a:p>
          <a:r>
            <a:rPr lang="en-US" dirty="0"/>
            <a:t>Poor coping skills</a:t>
          </a:r>
        </a:p>
      </dgm:t>
    </dgm:pt>
    <dgm:pt modelId="{9CCD7395-4527-7942-9A54-93E57B2585F6}" type="parTrans" cxnId="{BE573A78-3382-5246-B418-18F431B09B7B}">
      <dgm:prSet/>
      <dgm:spPr/>
      <dgm:t>
        <a:bodyPr/>
        <a:lstStyle/>
        <a:p>
          <a:endParaRPr lang="en-US"/>
        </a:p>
      </dgm:t>
    </dgm:pt>
    <dgm:pt modelId="{913BA541-439C-FB40-93C1-B8FD02D80597}" type="sibTrans" cxnId="{BE573A78-3382-5246-B418-18F431B09B7B}">
      <dgm:prSet/>
      <dgm:spPr/>
      <dgm:t>
        <a:bodyPr/>
        <a:lstStyle/>
        <a:p>
          <a:endParaRPr lang="en-US"/>
        </a:p>
      </dgm:t>
    </dgm:pt>
    <dgm:pt modelId="{374B0EB9-F8C5-1D48-BA40-4BF7E8A72E57}">
      <dgm:prSet phldrT="[Text]"/>
      <dgm:spPr/>
      <dgm:t>
        <a:bodyPr/>
        <a:lstStyle/>
        <a:p>
          <a:r>
            <a:rPr lang="en-US" dirty="0"/>
            <a:t>Disorders of attention</a:t>
          </a:r>
        </a:p>
      </dgm:t>
    </dgm:pt>
    <dgm:pt modelId="{5DDF08F7-6730-8447-8E7F-B15A7DBF1AA3}" type="parTrans" cxnId="{AAF8846F-C5C1-2C4F-9F92-155FE85FAEF5}">
      <dgm:prSet/>
      <dgm:spPr/>
      <dgm:t>
        <a:bodyPr/>
        <a:lstStyle/>
        <a:p>
          <a:endParaRPr lang="en-US"/>
        </a:p>
      </dgm:t>
    </dgm:pt>
    <dgm:pt modelId="{7D7AD281-BDF7-FD4F-BCB6-8969DD780FE5}" type="sibTrans" cxnId="{AAF8846F-C5C1-2C4F-9F92-155FE85FAEF5}">
      <dgm:prSet/>
      <dgm:spPr/>
      <dgm:t>
        <a:bodyPr/>
        <a:lstStyle/>
        <a:p>
          <a:endParaRPr lang="en-US"/>
        </a:p>
      </dgm:t>
    </dgm:pt>
    <dgm:pt modelId="{F3D713A8-ED6D-5441-9891-900D0B712D3A}">
      <dgm:prSet phldrT="[Text]"/>
      <dgm:spPr/>
      <dgm:t>
        <a:bodyPr/>
        <a:lstStyle/>
        <a:p>
          <a:r>
            <a:rPr lang="en-US" dirty="0"/>
            <a:t>Poor motor abilities</a:t>
          </a:r>
        </a:p>
      </dgm:t>
    </dgm:pt>
    <dgm:pt modelId="{DC2D6B53-4765-F84C-B854-A31D16B813D8}" type="parTrans" cxnId="{0A9717BD-FFCE-4D41-976D-00846491A1C1}">
      <dgm:prSet/>
      <dgm:spPr/>
      <dgm:t>
        <a:bodyPr/>
        <a:lstStyle/>
        <a:p>
          <a:endParaRPr lang="en-US"/>
        </a:p>
      </dgm:t>
    </dgm:pt>
    <dgm:pt modelId="{DF32D179-BD2E-9A4F-90D9-A1792B2CB364}" type="sibTrans" cxnId="{0A9717BD-FFCE-4D41-976D-00846491A1C1}">
      <dgm:prSet/>
      <dgm:spPr/>
      <dgm:t>
        <a:bodyPr/>
        <a:lstStyle/>
        <a:p>
          <a:endParaRPr lang="en-US"/>
        </a:p>
      </dgm:t>
    </dgm:pt>
    <dgm:pt modelId="{16FD8785-E2FE-F047-93C6-602BBF17BE9A}">
      <dgm:prSet phldrT="[Text]"/>
      <dgm:spPr/>
      <dgm:t>
        <a:bodyPr/>
        <a:lstStyle/>
        <a:p>
          <a:r>
            <a:rPr lang="en-US" dirty="0"/>
            <a:t>Limited or lack of cognitive strategies </a:t>
          </a:r>
        </a:p>
      </dgm:t>
    </dgm:pt>
    <dgm:pt modelId="{CBE6CB63-9889-F148-9CC7-F51A2585398A}" type="parTrans" cxnId="{C01D2B78-C93B-1A42-99D3-EA02F12C1DF3}">
      <dgm:prSet/>
      <dgm:spPr/>
      <dgm:t>
        <a:bodyPr/>
        <a:lstStyle/>
        <a:p>
          <a:endParaRPr lang="en-US"/>
        </a:p>
      </dgm:t>
    </dgm:pt>
    <dgm:pt modelId="{37FD4B8F-9D8F-414A-8BDD-5748C95711EA}" type="sibTrans" cxnId="{C01D2B78-C93B-1A42-99D3-EA02F12C1DF3}">
      <dgm:prSet/>
      <dgm:spPr/>
      <dgm:t>
        <a:bodyPr/>
        <a:lstStyle/>
        <a:p>
          <a:endParaRPr lang="en-US"/>
        </a:p>
      </dgm:t>
    </dgm:pt>
    <dgm:pt modelId="{28263531-0541-4E49-BDCA-1A410C289E82}">
      <dgm:prSet phldrT="[Text]"/>
      <dgm:spPr/>
      <dgm:t>
        <a:bodyPr/>
        <a:lstStyle/>
        <a:p>
          <a:r>
            <a:rPr lang="en-US" dirty="0"/>
            <a:t>Difficulty paying attention </a:t>
          </a:r>
        </a:p>
      </dgm:t>
    </dgm:pt>
    <dgm:pt modelId="{7CCE08C6-2E3C-074C-8002-B2C871024D29}" type="parTrans" cxnId="{1185CE20-FE65-6D47-A20E-A342FC94E8F5}">
      <dgm:prSet/>
      <dgm:spPr/>
      <dgm:t>
        <a:bodyPr/>
        <a:lstStyle/>
        <a:p>
          <a:endParaRPr lang="en-US"/>
        </a:p>
      </dgm:t>
    </dgm:pt>
    <dgm:pt modelId="{9B9981AD-7B10-F044-B750-0FD03E494876}" type="sibTrans" cxnId="{1185CE20-FE65-6D47-A20E-A342FC94E8F5}">
      <dgm:prSet/>
      <dgm:spPr/>
      <dgm:t>
        <a:bodyPr/>
        <a:lstStyle/>
        <a:p>
          <a:endParaRPr lang="en-US"/>
        </a:p>
      </dgm:t>
    </dgm:pt>
    <dgm:pt modelId="{AA88D69F-6764-BE44-96B2-66C252B48D52}" type="pres">
      <dgm:prSet presAssocID="{DD9B09D3-7541-E64E-9613-4A91CAD704B2}" presName="Name0" presStyleCnt="0">
        <dgm:presLayoutVars>
          <dgm:dir/>
          <dgm:animLvl val="lvl"/>
          <dgm:resizeHandles val="exact"/>
        </dgm:presLayoutVars>
      </dgm:prSet>
      <dgm:spPr/>
    </dgm:pt>
    <dgm:pt modelId="{EB236BF5-3159-034D-BE5A-A9CBED6ED246}" type="pres">
      <dgm:prSet presAssocID="{88932E86-A0FA-4440-8FEC-52DDCF594304}" presName="composite" presStyleCnt="0"/>
      <dgm:spPr/>
    </dgm:pt>
    <dgm:pt modelId="{173B6BCE-4BA5-4F4A-928C-15B04CFC6D5B}" type="pres">
      <dgm:prSet presAssocID="{88932E86-A0FA-4440-8FEC-52DDCF594304}" presName="parTx" presStyleLbl="alignNode1" presStyleIdx="0" presStyleCnt="3">
        <dgm:presLayoutVars>
          <dgm:chMax val="0"/>
          <dgm:chPref val="0"/>
          <dgm:bulletEnabled val="1"/>
        </dgm:presLayoutVars>
      </dgm:prSet>
      <dgm:spPr/>
    </dgm:pt>
    <dgm:pt modelId="{9B89A949-2B11-124A-B43B-412224F05AAD}" type="pres">
      <dgm:prSet presAssocID="{88932E86-A0FA-4440-8FEC-52DDCF594304}" presName="desTx" presStyleLbl="alignAccFollowNode1" presStyleIdx="0" presStyleCnt="3">
        <dgm:presLayoutVars>
          <dgm:bulletEnabled val="1"/>
        </dgm:presLayoutVars>
      </dgm:prSet>
      <dgm:spPr/>
    </dgm:pt>
    <dgm:pt modelId="{93E96347-ED88-2341-95DA-C9D4A04AB272}" type="pres">
      <dgm:prSet presAssocID="{418B62DA-BA84-BB4E-BAE5-0D323942D385}" presName="space" presStyleCnt="0"/>
      <dgm:spPr/>
    </dgm:pt>
    <dgm:pt modelId="{4E66638A-CFB7-D941-88F9-FC5AEF8D9E04}" type="pres">
      <dgm:prSet presAssocID="{634E967C-08AD-6D49-9C28-08AA8F5861AC}" presName="composite" presStyleCnt="0"/>
      <dgm:spPr/>
    </dgm:pt>
    <dgm:pt modelId="{E1C4467B-6B28-D64E-B82B-166323AB8EDF}" type="pres">
      <dgm:prSet presAssocID="{634E967C-08AD-6D49-9C28-08AA8F5861AC}" presName="parTx" presStyleLbl="alignNode1" presStyleIdx="1" presStyleCnt="3">
        <dgm:presLayoutVars>
          <dgm:chMax val="0"/>
          <dgm:chPref val="0"/>
          <dgm:bulletEnabled val="1"/>
        </dgm:presLayoutVars>
      </dgm:prSet>
      <dgm:spPr/>
    </dgm:pt>
    <dgm:pt modelId="{A69F8A0B-A82D-0049-A4F7-23A506090791}" type="pres">
      <dgm:prSet presAssocID="{634E967C-08AD-6D49-9C28-08AA8F5861AC}" presName="desTx" presStyleLbl="alignAccFollowNode1" presStyleIdx="1" presStyleCnt="3">
        <dgm:presLayoutVars>
          <dgm:bulletEnabled val="1"/>
        </dgm:presLayoutVars>
      </dgm:prSet>
      <dgm:spPr/>
    </dgm:pt>
    <dgm:pt modelId="{F72C119B-D2A5-5F48-AF66-D2E6AB09997B}" type="pres">
      <dgm:prSet presAssocID="{439345E5-7253-534E-BBD2-55A6141DF22D}" presName="space" presStyleCnt="0"/>
      <dgm:spPr/>
    </dgm:pt>
    <dgm:pt modelId="{3148ACF4-E7AD-5444-ADA4-4556EE2F9F71}" type="pres">
      <dgm:prSet presAssocID="{0A8B042D-8317-3F48-9FE4-7CCEB5579669}" presName="composite" presStyleCnt="0"/>
      <dgm:spPr/>
    </dgm:pt>
    <dgm:pt modelId="{CFFACBA4-5CEC-9948-933C-7928DB5A0B5D}" type="pres">
      <dgm:prSet presAssocID="{0A8B042D-8317-3F48-9FE4-7CCEB5579669}" presName="parTx" presStyleLbl="alignNode1" presStyleIdx="2" presStyleCnt="3">
        <dgm:presLayoutVars>
          <dgm:chMax val="0"/>
          <dgm:chPref val="0"/>
          <dgm:bulletEnabled val="1"/>
        </dgm:presLayoutVars>
      </dgm:prSet>
      <dgm:spPr/>
    </dgm:pt>
    <dgm:pt modelId="{2EFE05E3-A0F2-6247-8750-0E4B645E1A60}" type="pres">
      <dgm:prSet presAssocID="{0A8B042D-8317-3F48-9FE4-7CCEB5579669}" presName="desTx" presStyleLbl="alignAccFollowNode1" presStyleIdx="2" presStyleCnt="3">
        <dgm:presLayoutVars>
          <dgm:bulletEnabled val="1"/>
        </dgm:presLayoutVars>
      </dgm:prSet>
      <dgm:spPr/>
    </dgm:pt>
  </dgm:ptLst>
  <dgm:cxnLst>
    <dgm:cxn modelId="{2D22151C-41D6-FD4C-8496-324344697277}" srcId="{88932E86-A0FA-4440-8FEC-52DDCF594304}" destId="{AB468796-6287-6847-BD29-3EDF985E7944}" srcOrd="1" destOrd="0" parTransId="{9CE0AB4B-DD67-9840-903E-7FAC5B52B164}" sibTransId="{56BFF998-A2B0-8B46-9DFB-C8BB8C2694E9}"/>
    <dgm:cxn modelId="{FA48901F-A5AB-ED4A-A204-3B6AE101636A}" srcId="{88932E86-A0FA-4440-8FEC-52DDCF594304}" destId="{EA2B23CA-F3CF-9747-BF89-B9E50C83D872}" srcOrd="7" destOrd="0" parTransId="{49DFEE5B-DC47-EF44-AE35-FC297D40EE14}" sibTransId="{BF93D7F7-6F5A-0E41-A6A8-2BF0496589A0}"/>
    <dgm:cxn modelId="{1185CE20-FE65-6D47-A20E-A342FC94E8F5}" srcId="{0A8B042D-8317-3F48-9FE4-7CCEB5579669}" destId="{28263531-0541-4E49-BDCA-1A410C289E82}" srcOrd="5" destOrd="0" parTransId="{7CCE08C6-2E3C-074C-8002-B2C871024D29}" sibTransId="{9B9981AD-7B10-F044-B750-0FD03E494876}"/>
    <dgm:cxn modelId="{B0D69129-8422-A04B-9122-F45A9A082E3F}" srcId="{634E967C-08AD-6D49-9C28-08AA8F5861AC}" destId="{4AB96FE9-50AB-844E-BF02-CE2FDA58E3BA}" srcOrd="3" destOrd="0" parTransId="{7884BDE5-F72A-BA49-954B-DAE1D7E55C9F}" sibTransId="{DC739E77-7F0C-DF4E-B044-628DDDBB2EA3}"/>
    <dgm:cxn modelId="{A82A5131-943E-B445-99E5-8007A0DA5372}" type="presOf" srcId="{374B0EB9-F8C5-1D48-BA40-4BF7E8A72E57}" destId="{2EFE05E3-A0F2-6247-8750-0E4B645E1A60}" srcOrd="0" destOrd="1" presId="urn:microsoft.com/office/officeart/2005/8/layout/hList1"/>
    <dgm:cxn modelId="{52E90932-5314-2B4B-BA67-DDEEC99522C7}" srcId="{0A8B042D-8317-3F48-9FE4-7CCEB5579669}" destId="{E66E45DD-2818-8D41-BC0D-43ECBB937181}" srcOrd="0" destOrd="0" parTransId="{44FE53F2-184C-F149-A2BD-2F9A38F9BA16}" sibTransId="{C70E6F60-BEB6-154E-A8C3-8E9B9F90C56E}"/>
    <dgm:cxn modelId="{B39C3334-1D19-0440-82C0-920F0AD1C702}" type="presOf" srcId="{6A1EC9A4-AA03-7F44-B556-853C652B2398}" destId="{A69F8A0B-A82D-0049-A4F7-23A506090791}" srcOrd="0" destOrd="4" presId="urn:microsoft.com/office/officeart/2005/8/layout/hList1"/>
    <dgm:cxn modelId="{E6F1173F-BA19-6543-AE1B-DC19C61C61D6}" srcId="{88932E86-A0FA-4440-8FEC-52DDCF594304}" destId="{C9FFA548-13F0-F446-8E1E-9187654B6C8A}" srcOrd="0" destOrd="0" parTransId="{BF1829BC-1CD1-BC44-AD47-2ABAAF8C86AD}" sibTransId="{BF803FCD-F893-0143-8276-0864DC93B4ED}"/>
    <dgm:cxn modelId="{9F77F549-5665-6F4F-8A14-01D451EBDCC1}" srcId="{DD9B09D3-7541-E64E-9613-4A91CAD704B2}" destId="{0A8B042D-8317-3F48-9FE4-7CCEB5579669}" srcOrd="2" destOrd="0" parTransId="{157C76D4-6C6F-FE45-A8A6-012C19F17DA8}" sibTransId="{81AD6E0B-5CD4-2B45-8A14-A5BCDD908C62}"/>
    <dgm:cxn modelId="{98F5F849-5B22-A346-B761-A2BC6A50E005}" type="presOf" srcId="{16FD8785-E2FE-F047-93C6-602BBF17BE9A}" destId="{2EFE05E3-A0F2-6247-8750-0E4B645E1A60}" srcOrd="0" destOrd="4" presId="urn:microsoft.com/office/officeart/2005/8/layout/hList1"/>
    <dgm:cxn modelId="{D40C2251-D569-8B40-BC75-0787E094B414}" type="presOf" srcId="{426C5D8D-EA82-C642-A3F8-B98AD330154C}" destId="{9B89A949-2B11-124A-B43B-412224F05AAD}" srcOrd="0" destOrd="3" presId="urn:microsoft.com/office/officeart/2005/8/layout/hList1"/>
    <dgm:cxn modelId="{697BD959-78B3-C843-A870-C9165074E8F9}" type="presOf" srcId="{88932E86-A0FA-4440-8FEC-52DDCF594304}" destId="{173B6BCE-4BA5-4F4A-928C-15B04CFC6D5B}" srcOrd="0" destOrd="0" presId="urn:microsoft.com/office/officeart/2005/8/layout/hList1"/>
    <dgm:cxn modelId="{52DE9D5D-A128-554F-8001-D67148FE2675}" type="presOf" srcId="{0A8B042D-8317-3F48-9FE4-7CCEB5579669}" destId="{CFFACBA4-5CEC-9948-933C-7928DB5A0B5D}" srcOrd="0" destOrd="0" presId="urn:microsoft.com/office/officeart/2005/8/layout/hList1"/>
    <dgm:cxn modelId="{B612B85F-A390-2B40-BC4F-3C5A34E17B57}" type="presOf" srcId="{C9FFA548-13F0-F446-8E1E-9187654B6C8A}" destId="{9B89A949-2B11-124A-B43B-412224F05AAD}" srcOrd="0" destOrd="0" presId="urn:microsoft.com/office/officeart/2005/8/layout/hList1"/>
    <dgm:cxn modelId="{7DCAB264-B9FC-AB4A-BDD3-EA76BB070789}" srcId="{634E967C-08AD-6D49-9C28-08AA8F5861AC}" destId="{922B5810-BCF8-FC4D-BA20-E36D57782C82}" srcOrd="0" destOrd="0" parTransId="{2A1BA718-EEB3-744E-B483-B85DD01A8720}" sibTransId="{6A775B85-0B2D-8B43-96A7-FDB450426FF9}"/>
    <dgm:cxn modelId="{C8F9D964-32DF-A343-9367-2CB75F95F6AD}" type="presOf" srcId="{39F73355-A6B5-1345-BC66-5D3866B26A7B}" destId="{9B89A949-2B11-124A-B43B-412224F05AAD}" srcOrd="0" destOrd="4" presId="urn:microsoft.com/office/officeart/2005/8/layout/hList1"/>
    <dgm:cxn modelId="{C1F23065-B8AC-4040-A3CF-7FB1D2C57C80}" type="presOf" srcId="{C6222A59-E88E-4D42-9FB0-38C0E0D2C985}" destId="{2EFE05E3-A0F2-6247-8750-0E4B645E1A60}" srcOrd="0" destOrd="3" presId="urn:microsoft.com/office/officeart/2005/8/layout/hList1"/>
    <dgm:cxn modelId="{E3A9E368-AA4D-3F48-89E1-D105671C9290}" srcId="{DD9B09D3-7541-E64E-9613-4A91CAD704B2}" destId="{634E967C-08AD-6D49-9C28-08AA8F5861AC}" srcOrd="1" destOrd="0" parTransId="{6CEA4A6B-C3EB-FB49-A233-8DA4F02BAD25}" sibTransId="{439345E5-7253-534E-BBD2-55A6141DF22D}"/>
    <dgm:cxn modelId="{AAF8846F-C5C1-2C4F-9F92-155FE85FAEF5}" srcId="{0A8B042D-8317-3F48-9FE4-7CCEB5579669}" destId="{374B0EB9-F8C5-1D48-BA40-4BF7E8A72E57}" srcOrd="1" destOrd="0" parTransId="{5DDF08F7-6730-8447-8E7F-B15A7DBF1AA3}" sibTransId="{7D7AD281-BDF7-FD4F-BCB6-8969DD780FE5}"/>
    <dgm:cxn modelId="{C066EA77-2B79-DF4B-8102-5C625872E2C6}" type="presOf" srcId="{4AB96FE9-50AB-844E-BF02-CE2FDA58E3BA}" destId="{A69F8A0B-A82D-0049-A4F7-23A506090791}" srcOrd="0" destOrd="3" presId="urn:microsoft.com/office/officeart/2005/8/layout/hList1"/>
    <dgm:cxn modelId="{C01D2B78-C93B-1A42-99D3-EA02F12C1DF3}" srcId="{0A8B042D-8317-3F48-9FE4-7CCEB5579669}" destId="{16FD8785-E2FE-F047-93C6-602BBF17BE9A}" srcOrd="4" destOrd="0" parTransId="{CBE6CB63-9889-F148-9CC7-F51A2585398A}" sibTransId="{37FD4B8F-9D8F-414A-8BDD-5748C95711EA}"/>
    <dgm:cxn modelId="{BE573A78-3382-5246-B418-18F431B09B7B}" srcId="{634E967C-08AD-6D49-9C28-08AA8F5861AC}" destId="{3F1DD35F-D4C0-BC45-A22F-5F4EBAD0C5B6}" srcOrd="7" destOrd="0" parTransId="{9CCD7395-4527-7942-9A54-93E57B2585F6}" sibTransId="{913BA541-439C-FB40-93C1-B8FD02D80597}"/>
    <dgm:cxn modelId="{4F5ECB81-E5AC-B64E-8188-BF91484C0EA6}" srcId="{634E967C-08AD-6D49-9C28-08AA8F5861AC}" destId="{0619C912-7D6F-5B40-B908-22EC74C65588}" srcOrd="5" destOrd="0" parTransId="{E64D3FFB-754B-8240-9B8E-10B8D63375FC}" sibTransId="{334E63E2-4C94-0C4A-BCDC-8CF9B823CCCC}"/>
    <dgm:cxn modelId="{C1D86E8B-27EE-C642-8BAC-C9D9EF4A4C10}" type="presOf" srcId="{CAD80A83-3FAD-024E-8839-A0200FD0FDA8}" destId="{A69F8A0B-A82D-0049-A4F7-23A506090791}" srcOrd="0" destOrd="1" presId="urn:microsoft.com/office/officeart/2005/8/layout/hList1"/>
    <dgm:cxn modelId="{D298768C-667B-D442-B148-2FBACEA72858}" type="presOf" srcId="{21102607-8F24-8D44-ABD1-F3F446B9A46B}" destId="{9B89A949-2B11-124A-B43B-412224F05AAD}" srcOrd="0" destOrd="6" presId="urn:microsoft.com/office/officeart/2005/8/layout/hList1"/>
    <dgm:cxn modelId="{5939D08E-7D2F-4D47-B23B-8821EF65D0BB}" srcId="{88932E86-A0FA-4440-8FEC-52DDCF594304}" destId="{21102607-8F24-8D44-ABD1-F3F446B9A46B}" srcOrd="6" destOrd="0" parTransId="{7B5318F2-7E47-5344-A782-B20E763D926B}" sibTransId="{6CF4F8D9-E53A-DE43-8A15-F7716F66E63A}"/>
    <dgm:cxn modelId="{74D88790-0EC5-4942-8812-E920AFD1F0FC}" srcId="{88932E86-A0FA-4440-8FEC-52DDCF594304}" destId="{39F73355-A6B5-1345-BC66-5D3866B26A7B}" srcOrd="4" destOrd="0" parTransId="{4DD1D8D1-827B-2C48-8225-60E99F8E80AF}" sibTransId="{286AE2E1-872F-124B-8B84-987A307160EC}"/>
    <dgm:cxn modelId="{584B039C-C63C-A343-A7DD-8E035BCBBCE4}" type="presOf" srcId="{F3D713A8-ED6D-5441-9891-900D0B712D3A}" destId="{2EFE05E3-A0F2-6247-8750-0E4B645E1A60}" srcOrd="0" destOrd="2" presId="urn:microsoft.com/office/officeart/2005/8/layout/hList1"/>
    <dgm:cxn modelId="{A946899C-B538-2949-8347-C82CAD31E5A3}" srcId="{88932E86-A0FA-4440-8FEC-52DDCF594304}" destId="{426C5D8D-EA82-C642-A3F8-B98AD330154C}" srcOrd="3" destOrd="0" parTransId="{857C3ACC-CE37-C446-8314-090F089DCBB7}" sibTransId="{7F547430-F803-6845-B64A-A8C70D312E62}"/>
    <dgm:cxn modelId="{2A7EB79E-758E-4645-A83D-831DF499D889}" type="presOf" srcId="{28263531-0541-4E49-BDCA-1A410C289E82}" destId="{2EFE05E3-A0F2-6247-8750-0E4B645E1A60}" srcOrd="0" destOrd="5" presId="urn:microsoft.com/office/officeart/2005/8/layout/hList1"/>
    <dgm:cxn modelId="{7F0BE3A5-EF6D-924E-A5F2-2B5ADFC9E941}" type="presOf" srcId="{34037DE9-8276-6A40-AD37-4974FBA4C435}" destId="{9B89A949-2B11-124A-B43B-412224F05AAD}" srcOrd="0" destOrd="2" presId="urn:microsoft.com/office/officeart/2005/8/layout/hList1"/>
    <dgm:cxn modelId="{DA7718B0-2716-D543-97A8-7882E57A4F41}" srcId="{DD9B09D3-7541-E64E-9613-4A91CAD704B2}" destId="{88932E86-A0FA-4440-8FEC-52DDCF594304}" srcOrd="0" destOrd="0" parTransId="{FFA33863-9970-004E-B0B3-4E51A31A2D00}" sibTransId="{418B62DA-BA84-BB4E-BAE5-0D323942D385}"/>
    <dgm:cxn modelId="{C8826BB4-F5AF-3B40-AB07-B58E42E8EBB0}" type="presOf" srcId="{EA2B23CA-F3CF-9747-BF89-B9E50C83D872}" destId="{9B89A949-2B11-124A-B43B-412224F05AAD}" srcOrd="0" destOrd="7" presId="urn:microsoft.com/office/officeart/2005/8/layout/hList1"/>
    <dgm:cxn modelId="{97E1EDB4-657A-0A42-AC32-1AAD000A62FE}" type="presOf" srcId="{922B5810-BCF8-FC4D-BA20-E36D57782C82}" destId="{A69F8A0B-A82D-0049-A4F7-23A506090791}" srcOrd="0" destOrd="0" presId="urn:microsoft.com/office/officeart/2005/8/layout/hList1"/>
    <dgm:cxn modelId="{651C1CB5-4547-8E47-970E-EE2BF96622E4}" type="presOf" srcId="{641B6EFA-72F0-E147-A6BD-9AF2D35A2B64}" destId="{A69F8A0B-A82D-0049-A4F7-23A506090791}" srcOrd="0" destOrd="2" presId="urn:microsoft.com/office/officeart/2005/8/layout/hList1"/>
    <dgm:cxn modelId="{E014D4B6-D338-6241-B2FC-23CD797F883C}" srcId="{634E967C-08AD-6D49-9C28-08AA8F5861AC}" destId="{C9DF3040-D4AF-4446-B8C7-B2C2C34857F3}" srcOrd="6" destOrd="0" parTransId="{C651DD3F-EE6C-5C4D-AE51-4E51BDE18E06}" sibTransId="{FACDCF2C-4B30-A143-8C0E-2CE5FD69FA70}"/>
    <dgm:cxn modelId="{F13005B9-4A1D-854F-B54F-1D2F4DCA1775}" srcId="{88932E86-A0FA-4440-8FEC-52DDCF594304}" destId="{34037DE9-8276-6A40-AD37-4974FBA4C435}" srcOrd="2" destOrd="0" parTransId="{DCE0A10F-4282-5B42-A421-FF4074D0DDA8}" sibTransId="{3C7633C6-AB6F-AA45-BFE9-143E4D94F09B}"/>
    <dgm:cxn modelId="{636E78B9-156C-3E47-A980-5F950A9A6DFC}" type="presOf" srcId="{F9E745FD-E78E-CB49-9763-20AF3D0EFEEA}" destId="{9B89A949-2B11-124A-B43B-412224F05AAD}" srcOrd="0" destOrd="5" presId="urn:microsoft.com/office/officeart/2005/8/layout/hList1"/>
    <dgm:cxn modelId="{0A9717BD-FFCE-4D41-976D-00846491A1C1}" srcId="{0A8B042D-8317-3F48-9FE4-7CCEB5579669}" destId="{F3D713A8-ED6D-5441-9891-900D0B712D3A}" srcOrd="2" destOrd="0" parTransId="{DC2D6B53-4765-F84C-B854-A31D16B813D8}" sibTransId="{DF32D179-BD2E-9A4F-90D9-A1792B2CB364}"/>
    <dgm:cxn modelId="{2A7D84C5-DE15-5B4A-8E2E-AB82C587953E}" srcId="{634E967C-08AD-6D49-9C28-08AA8F5861AC}" destId="{641B6EFA-72F0-E147-A6BD-9AF2D35A2B64}" srcOrd="2" destOrd="0" parTransId="{D12BCE44-D91D-4C42-B00F-0A884E94764D}" sibTransId="{0FF8A481-E638-6D47-AF55-B6299986BA3C}"/>
    <dgm:cxn modelId="{F093A8C6-7F4B-B54A-A439-005F954945D1}" type="presOf" srcId="{AB468796-6287-6847-BD29-3EDF985E7944}" destId="{9B89A949-2B11-124A-B43B-412224F05AAD}" srcOrd="0" destOrd="1" presId="urn:microsoft.com/office/officeart/2005/8/layout/hList1"/>
    <dgm:cxn modelId="{ED1705CA-8088-B04D-A611-B64E9326C081}" type="presOf" srcId="{DD9B09D3-7541-E64E-9613-4A91CAD704B2}" destId="{AA88D69F-6764-BE44-96B2-66C252B48D52}" srcOrd="0" destOrd="0" presId="urn:microsoft.com/office/officeart/2005/8/layout/hList1"/>
    <dgm:cxn modelId="{6CFC9CCA-C73D-1146-AAD8-DA5E487F7C36}" type="presOf" srcId="{E66E45DD-2818-8D41-BC0D-43ECBB937181}" destId="{2EFE05E3-A0F2-6247-8750-0E4B645E1A60}" srcOrd="0" destOrd="0" presId="urn:microsoft.com/office/officeart/2005/8/layout/hList1"/>
    <dgm:cxn modelId="{2850D1CC-61B8-8948-A03B-06D08E4C2603}" srcId="{634E967C-08AD-6D49-9C28-08AA8F5861AC}" destId="{6A1EC9A4-AA03-7F44-B556-853C652B2398}" srcOrd="4" destOrd="0" parTransId="{FEB6D08D-3C2E-DB47-AB21-6F225FCE513D}" sibTransId="{A38E42B0-7375-A74F-84C4-3D783B39DCA5}"/>
    <dgm:cxn modelId="{3D7DBDCD-A883-9145-A4CB-F75E80DB6363}" srcId="{0A8B042D-8317-3F48-9FE4-7CCEB5579669}" destId="{C6222A59-E88E-4D42-9FB0-38C0E0D2C985}" srcOrd="3" destOrd="0" parTransId="{5D24119E-5E45-DC41-ADD6-98DBE92052BF}" sibTransId="{16E4848B-772D-1A40-99FB-E1E576A621FB}"/>
    <dgm:cxn modelId="{358084D2-0E5B-F942-9AF0-FB46C6C6DEBD}" type="presOf" srcId="{634E967C-08AD-6D49-9C28-08AA8F5861AC}" destId="{E1C4467B-6B28-D64E-B82B-166323AB8EDF}" srcOrd="0" destOrd="0" presId="urn:microsoft.com/office/officeart/2005/8/layout/hList1"/>
    <dgm:cxn modelId="{BF69E7DA-51CE-104F-A0A1-28A351BCD8AE}" type="presOf" srcId="{C9DF3040-D4AF-4446-B8C7-B2C2C34857F3}" destId="{A69F8A0B-A82D-0049-A4F7-23A506090791}" srcOrd="0" destOrd="6" presId="urn:microsoft.com/office/officeart/2005/8/layout/hList1"/>
    <dgm:cxn modelId="{A6B09FE5-9E8F-7D40-8912-E1F93C185673}" type="presOf" srcId="{3F1DD35F-D4C0-BC45-A22F-5F4EBAD0C5B6}" destId="{A69F8A0B-A82D-0049-A4F7-23A506090791}" srcOrd="0" destOrd="7" presId="urn:microsoft.com/office/officeart/2005/8/layout/hList1"/>
    <dgm:cxn modelId="{5CC0E3EC-D0B4-314C-B66F-9E6DA9A27105}" srcId="{88932E86-A0FA-4440-8FEC-52DDCF594304}" destId="{F9E745FD-E78E-CB49-9763-20AF3D0EFEEA}" srcOrd="5" destOrd="0" parTransId="{269776FB-75A1-3D49-B9CF-51461031CBAA}" sibTransId="{33581A49-4FC2-6C42-87F1-F358CFC6762B}"/>
    <dgm:cxn modelId="{C3FFE3F6-11AD-C149-A208-79770933E91C}" srcId="{634E967C-08AD-6D49-9C28-08AA8F5861AC}" destId="{CAD80A83-3FAD-024E-8839-A0200FD0FDA8}" srcOrd="1" destOrd="0" parTransId="{F1DEAAAF-52EE-EB44-ABAC-4F142289FF15}" sibTransId="{7E8E0FD0-9E9D-E941-A91C-D0B5554EAD65}"/>
    <dgm:cxn modelId="{34535BF7-3B3A-1A44-8BC6-C5AC86DE887C}" type="presOf" srcId="{C07CB619-F65C-9F4D-9194-467EC4E841E2}" destId="{A69F8A0B-A82D-0049-A4F7-23A506090791}" srcOrd="0" destOrd="8" presId="urn:microsoft.com/office/officeart/2005/8/layout/hList1"/>
    <dgm:cxn modelId="{E68DA0F9-4B6F-5C47-B814-F0E78B13F2F0}" type="presOf" srcId="{0619C912-7D6F-5B40-B908-22EC74C65588}" destId="{A69F8A0B-A82D-0049-A4F7-23A506090791}" srcOrd="0" destOrd="5" presId="urn:microsoft.com/office/officeart/2005/8/layout/hList1"/>
    <dgm:cxn modelId="{8EE0B6F9-B6C9-2B49-B227-4D2B53D14557}" srcId="{634E967C-08AD-6D49-9C28-08AA8F5861AC}" destId="{C07CB619-F65C-9F4D-9194-467EC4E841E2}" srcOrd="8" destOrd="0" parTransId="{1BBF5CF6-0413-D94B-8BA9-C6D6CDCA61B3}" sibTransId="{AE71D342-E6D5-9448-8DB8-41AE8FB12437}"/>
    <dgm:cxn modelId="{B814B6A9-E98A-F34C-80CC-6F3986171718}" type="presParOf" srcId="{AA88D69F-6764-BE44-96B2-66C252B48D52}" destId="{EB236BF5-3159-034D-BE5A-A9CBED6ED246}" srcOrd="0" destOrd="0" presId="urn:microsoft.com/office/officeart/2005/8/layout/hList1"/>
    <dgm:cxn modelId="{ECF69A07-1D25-2D4E-B51E-A75CE02F4FFB}" type="presParOf" srcId="{EB236BF5-3159-034D-BE5A-A9CBED6ED246}" destId="{173B6BCE-4BA5-4F4A-928C-15B04CFC6D5B}" srcOrd="0" destOrd="0" presId="urn:microsoft.com/office/officeart/2005/8/layout/hList1"/>
    <dgm:cxn modelId="{D460CC49-2293-6341-8723-3B3E0A9BC92C}" type="presParOf" srcId="{EB236BF5-3159-034D-BE5A-A9CBED6ED246}" destId="{9B89A949-2B11-124A-B43B-412224F05AAD}" srcOrd="1" destOrd="0" presId="urn:microsoft.com/office/officeart/2005/8/layout/hList1"/>
    <dgm:cxn modelId="{BE98063B-14A4-5847-AF9A-878B92DCE681}" type="presParOf" srcId="{AA88D69F-6764-BE44-96B2-66C252B48D52}" destId="{93E96347-ED88-2341-95DA-C9D4A04AB272}" srcOrd="1" destOrd="0" presId="urn:microsoft.com/office/officeart/2005/8/layout/hList1"/>
    <dgm:cxn modelId="{EF95F365-0EC4-B745-B8B9-D75D559867A0}" type="presParOf" srcId="{AA88D69F-6764-BE44-96B2-66C252B48D52}" destId="{4E66638A-CFB7-D941-88F9-FC5AEF8D9E04}" srcOrd="2" destOrd="0" presId="urn:microsoft.com/office/officeart/2005/8/layout/hList1"/>
    <dgm:cxn modelId="{1CA06C07-2D79-5042-B29B-3F9C77A9DA87}" type="presParOf" srcId="{4E66638A-CFB7-D941-88F9-FC5AEF8D9E04}" destId="{E1C4467B-6B28-D64E-B82B-166323AB8EDF}" srcOrd="0" destOrd="0" presId="urn:microsoft.com/office/officeart/2005/8/layout/hList1"/>
    <dgm:cxn modelId="{9595E305-9EF1-5D4A-B046-3055864B6E4F}" type="presParOf" srcId="{4E66638A-CFB7-D941-88F9-FC5AEF8D9E04}" destId="{A69F8A0B-A82D-0049-A4F7-23A506090791}" srcOrd="1" destOrd="0" presId="urn:microsoft.com/office/officeart/2005/8/layout/hList1"/>
    <dgm:cxn modelId="{80688AEA-4FF8-F943-97F3-2C5FEAF66E87}" type="presParOf" srcId="{AA88D69F-6764-BE44-96B2-66C252B48D52}" destId="{F72C119B-D2A5-5F48-AF66-D2E6AB09997B}" srcOrd="3" destOrd="0" presId="urn:microsoft.com/office/officeart/2005/8/layout/hList1"/>
    <dgm:cxn modelId="{428027C1-C01D-AF4B-9FB5-DD64749012EF}" type="presParOf" srcId="{AA88D69F-6764-BE44-96B2-66C252B48D52}" destId="{3148ACF4-E7AD-5444-ADA4-4556EE2F9F71}" srcOrd="4" destOrd="0" presId="urn:microsoft.com/office/officeart/2005/8/layout/hList1"/>
    <dgm:cxn modelId="{3119E4FE-D9BC-B543-8892-84795FDA4BCD}" type="presParOf" srcId="{3148ACF4-E7AD-5444-ADA4-4556EE2F9F71}" destId="{CFFACBA4-5CEC-9948-933C-7928DB5A0B5D}" srcOrd="0" destOrd="0" presId="urn:microsoft.com/office/officeart/2005/8/layout/hList1"/>
    <dgm:cxn modelId="{318DD1C7-1FB8-CC41-BAA9-B99DFBB954EE}" type="presParOf" srcId="{3148ACF4-E7AD-5444-ADA4-4556EE2F9F71}" destId="{2EFE05E3-A0F2-6247-8750-0E4B645E1A6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0E1677-44DD-1849-8F8C-BF8B8ED418CC}" type="doc">
      <dgm:prSet loTypeId="urn:microsoft.com/office/officeart/2009/3/layout/OpposingIdeas" loCatId="" qsTypeId="urn:microsoft.com/office/officeart/2005/8/quickstyle/simple1" qsCatId="simple" csTypeId="urn:microsoft.com/office/officeart/2005/8/colors/accent1_2" csCatId="accent1" phldr="1"/>
      <dgm:spPr/>
      <dgm:t>
        <a:bodyPr/>
        <a:lstStyle/>
        <a:p>
          <a:endParaRPr lang="en-US"/>
        </a:p>
      </dgm:t>
    </dgm:pt>
    <dgm:pt modelId="{ADD97650-DEA1-504E-A39A-DBBF570BB67F}">
      <dgm:prSet phldrT="[Text]"/>
      <dgm:spPr/>
      <dgm:t>
        <a:bodyPr/>
        <a:lstStyle/>
        <a:p>
          <a:r>
            <a:rPr lang="en-US" dirty="0"/>
            <a:t>Increase </a:t>
          </a:r>
        </a:p>
      </dgm:t>
    </dgm:pt>
    <dgm:pt modelId="{9065EFDB-52D9-1943-85AE-5F11F13D13C8}" type="parTrans" cxnId="{A289F320-4E2B-B54E-93CB-2987927B9432}">
      <dgm:prSet/>
      <dgm:spPr/>
      <dgm:t>
        <a:bodyPr/>
        <a:lstStyle/>
        <a:p>
          <a:endParaRPr lang="en-US"/>
        </a:p>
      </dgm:t>
    </dgm:pt>
    <dgm:pt modelId="{2996528B-922F-C043-BFA1-2895CF0DA74C}" type="sibTrans" cxnId="{A289F320-4E2B-B54E-93CB-2987927B9432}">
      <dgm:prSet/>
      <dgm:spPr/>
      <dgm:t>
        <a:bodyPr/>
        <a:lstStyle/>
        <a:p>
          <a:endParaRPr lang="en-US"/>
        </a:p>
      </dgm:t>
    </dgm:pt>
    <dgm:pt modelId="{568CE9CB-206B-384A-8E66-123CD8DA2C77}">
      <dgm:prSet phldrT="[Text]"/>
      <dgm:spPr/>
      <dgm:t>
        <a:bodyPr/>
        <a:lstStyle/>
        <a:p>
          <a:r>
            <a:rPr lang="en-US" dirty="0">
              <a:solidFill>
                <a:schemeClr val="bg1"/>
              </a:solidFill>
            </a:rPr>
            <a:t>Problem solving skills </a:t>
          </a:r>
        </a:p>
        <a:p>
          <a:r>
            <a:rPr lang="en-US" dirty="0">
              <a:solidFill>
                <a:schemeClr val="bg1"/>
              </a:solidFill>
            </a:rPr>
            <a:t>Personal responsibility</a:t>
          </a:r>
        </a:p>
        <a:p>
          <a:r>
            <a:rPr lang="en-US" dirty="0">
              <a:solidFill>
                <a:schemeClr val="bg1"/>
              </a:solidFill>
            </a:rPr>
            <a:t>Empowerment</a:t>
          </a:r>
        </a:p>
        <a:p>
          <a:r>
            <a:rPr lang="en-US" dirty="0">
              <a:solidFill>
                <a:schemeClr val="bg1"/>
              </a:solidFill>
            </a:rPr>
            <a:t>Positive relationships</a:t>
          </a:r>
        </a:p>
        <a:p>
          <a:r>
            <a:rPr lang="en-US" dirty="0">
              <a:solidFill>
                <a:schemeClr val="bg1"/>
              </a:solidFill>
            </a:rPr>
            <a:t>Voice to the harmed</a:t>
          </a:r>
        </a:p>
      </dgm:t>
    </dgm:pt>
    <dgm:pt modelId="{60C1F370-3B90-CC49-8D85-5038C2C2B07A}" type="parTrans" cxnId="{318D1E66-356C-D74C-876A-AE6943DB5943}">
      <dgm:prSet/>
      <dgm:spPr/>
      <dgm:t>
        <a:bodyPr/>
        <a:lstStyle/>
        <a:p>
          <a:endParaRPr lang="en-US"/>
        </a:p>
      </dgm:t>
    </dgm:pt>
    <dgm:pt modelId="{B9DC1474-1A8C-C849-A4B1-3E9876A71477}" type="sibTrans" cxnId="{318D1E66-356C-D74C-876A-AE6943DB5943}">
      <dgm:prSet/>
      <dgm:spPr/>
      <dgm:t>
        <a:bodyPr/>
        <a:lstStyle/>
        <a:p>
          <a:endParaRPr lang="en-US"/>
        </a:p>
      </dgm:t>
    </dgm:pt>
    <dgm:pt modelId="{22A7AD04-6BF0-5241-B180-2A8488C6C7CC}">
      <dgm:prSet phldrT="[Text]"/>
      <dgm:spPr/>
      <dgm:t>
        <a:bodyPr/>
        <a:lstStyle/>
        <a:p>
          <a:r>
            <a:rPr lang="en-US" dirty="0"/>
            <a:t>Decrease</a:t>
          </a:r>
        </a:p>
      </dgm:t>
    </dgm:pt>
    <dgm:pt modelId="{D8DA10F5-C651-D64B-9788-E5FD283CFD03}" type="parTrans" cxnId="{B40036D6-E087-874E-B0FD-E953901A9503}">
      <dgm:prSet/>
      <dgm:spPr/>
      <dgm:t>
        <a:bodyPr/>
        <a:lstStyle/>
        <a:p>
          <a:endParaRPr lang="en-US"/>
        </a:p>
      </dgm:t>
    </dgm:pt>
    <dgm:pt modelId="{EE92285F-0A3A-5F47-B4FC-748A3D0F1154}" type="sibTrans" cxnId="{B40036D6-E087-874E-B0FD-E953901A9503}">
      <dgm:prSet/>
      <dgm:spPr/>
      <dgm:t>
        <a:bodyPr/>
        <a:lstStyle/>
        <a:p>
          <a:endParaRPr lang="en-US"/>
        </a:p>
      </dgm:t>
    </dgm:pt>
    <dgm:pt modelId="{B2510732-FCEA-1E46-BDA7-7E354709FD7F}">
      <dgm:prSet phldrT="[Text]"/>
      <dgm:spPr/>
      <dgm:t>
        <a:bodyPr/>
        <a:lstStyle/>
        <a:p>
          <a:r>
            <a:rPr lang="en-US" dirty="0">
              <a:solidFill>
                <a:schemeClr val="bg1"/>
              </a:solidFill>
            </a:rPr>
            <a:t>Suspension </a:t>
          </a:r>
        </a:p>
        <a:p>
          <a:r>
            <a:rPr lang="en-US" dirty="0">
              <a:solidFill>
                <a:schemeClr val="bg1"/>
              </a:solidFill>
            </a:rPr>
            <a:t>Expulsion</a:t>
          </a:r>
        </a:p>
        <a:p>
          <a:r>
            <a:rPr lang="en-US" dirty="0">
              <a:solidFill>
                <a:schemeClr val="bg1"/>
              </a:solidFill>
            </a:rPr>
            <a:t>Disciplinary referrals</a:t>
          </a:r>
        </a:p>
        <a:p>
          <a:r>
            <a:rPr lang="en-US" dirty="0">
              <a:solidFill>
                <a:schemeClr val="bg1"/>
              </a:solidFill>
            </a:rPr>
            <a:t>Focus on school rules</a:t>
          </a:r>
        </a:p>
      </dgm:t>
    </dgm:pt>
    <dgm:pt modelId="{03AD97D5-CEEA-D44E-B382-B67E0646D87B}" type="parTrans" cxnId="{B6454C07-AB3D-2C4F-A52C-0C7AE84E7ECD}">
      <dgm:prSet/>
      <dgm:spPr/>
      <dgm:t>
        <a:bodyPr/>
        <a:lstStyle/>
        <a:p>
          <a:endParaRPr lang="en-US"/>
        </a:p>
      </dgm:t>
    </dgm:pt>
    <dgm:pt modelId="{5CDF5952-712C-0944-A5C5-B97965005A7D}" type="sibTrans" cxnId="{B6454C07-AB3D-2C4F-A52C-0C7AE84E7ECD}">
      <dgm:prSet/>
      <dgm:spPr/>
      <dgm:t>
        <a:bodyPr/>
        <a:lstStyle/>
        <a:p>
          <a:endParaRPr lang="en-US"/>
        </a:p>
      </dgm:t>
    </dgm:pt>
    <dgm:pt modelId="{B905783C-B417-AD44-BDC9-520069059AAF}" type="pres">
      <dgm:prSet presAssocID="{7A0E1677-44DD-1849-8F8C-BF8B8ED418CC}" presName="Name0" presStyleCnt="0">
        <dgm:presLayoutVars>
          <dgm:chMax val="2"/>
          <dgm:dir/>
          <dgm:animOne val="branch"/>
          <dgm:animLvl val="lvl"/>
          <dgm:resizeHandles val="exact"/>
        </dgm:presLayoutVars>
      </dgm:prSet>
      <dgm:spPr/>
    </dgm:pt>
    <dgm:pt modelId="{18A447D0-4E32-9A45-8BFB-78E53196294E}" type="pres">
      <dgm:prSet presAssocID="{7A0E1677-44DD-1849-8F8C-BF8B8ED418CC}" presName="Background" presStyleLbl="node1" presStyleIdx="0" presStyleCnt="1" custLinFactNeighborY="-1397"/>
      <dgm:spPr>
        <a:solidFill>
          <a:schemeClr val="tx1">
            <a:lumMod val="95000"/>
            <a:lumOff val="5000"/>
          </a:schemeClr>
        </a:solidFill>
      </dgm:spPr>
    </dgm:pt>
    <dgm:pt modelId="{C53D153B-7EBD-A349-84E8-C088C5D7B52E}" type="pres">
      <dgm:prSet presAssocID="{7A0E1677-44DD-1849-8F8C-BF8B8ED418CC}" presName="Divider" presStyleLbl="callout" presStyleIdx="0" presStyleCnt="1"/>
      <dgm:spPr/>
    </dgm:pt>
    <dgm:pt modelId="{060BB63B-969D-9241-ABB7-3307FDA05387}" type="pres">
      <dgm:prSet presAssocID="{7A0E1677-44DD-1849-8F8C-BF8B8ED418CC}" presName="ChildText1" presStyleLbl="revTx" presStyleIdx="0" presStyleCnt="0">
        <dgm:presLayoutVars>
          <dgm:chMax val="0"/>
          <dgm:chPref val="0"/>
          <dgm:bulletEnabled val="1"/>
        </dgm:presLayoutVars>
      </dgm:prSet>
      <dgm:spPr/>
    </dgm:pt>
    <dgm:pt modelId="{FE5FBF71-36FC-5648-A838-9509F718C739}" type="pres">
      <dgm:prSet presAssocID="{7A0E1677-44DD-1849-8F8C-BF8B8ED418CC}" presName="ChildText2" presStyleLbl="revTx" presStyleIdx="0" presStyleCnt="0">
        <dgm:presLayoutVars>
          <dgm:chMax val="0"/>
          <dgm:chPref val="0"/>
          <dgm:bulletEnabled val="1"/>
        </dgm:presLayoutVars>
      </dgm:prSet>
      <dgm:spPr/>
    </dgm:pt>
    <dgm:pt modelId="{1829E4EC-40E0-3A41-85DE-610D12BFDCCD}" type="pres">
      <dgm:prSet presAssocID="{7A0E1677-44DD-1849-8F8C-BF8B8ED418CC}" presName="ParentText1" presStyleLbl="revTx" presStyleIdx="0" presStyleCnt="0">
        <dgm:presLayoutVars>
          <dgm:chMax val="1"/>
          <dgm:chPref val="1"/>
        </dgm:presLayoutVars>
      </dgm:prSet>
      <dgm:spPr/>
    </dgm:pt>
    <dgm:pt modelId="{2EDEE390-7D53-2741-8EFE-AA596D8F7771}" type="pres">
      <dgm:prSet presAssocID="{7A0E1677-44DD-1849-8F8C-BF8B8ED418CC}" presName="ParentShape1" presStyleLbl="alignImgPlace1" presStyleIdx="0" presStyleCnt="2" custLinFactNeighborX="0" custLinFactNeighborY="9540">
        <dgm:presLayoutVars/>
      </dgm:prSet>
      <dgm:spPr/>
    </dgm:pt>
    <dgm:pt modelId="{5AFD52E7-2CC4-4B43-B6EE-3C38D68CD877}" type="pres">
      <dgm:prSet presAssocID="{7A0E1677-44DD-1849-8F8C-BF8B8ED418CC}" presName="ParentText2" presStyleLbl="revTx" presStyleIdx="0" presStyleCnt="0">
        <dgm:presLayoutVars>
          <dgm:chMax val="1"/>
          <dgm:chPref val="1"/>
        </dgm:presLayoutVars>
      </dgm:prSet>
      <dgm:spPr/>
    </dgm:pt>
    <dgm:pt modelId="{913DED52-9AC2-FA42-BDFD-E028C9716072}" type="pres">
      <dgm:prSet presAssocID="{7A0E1677-44DD-1849-8F8C-BF8B8ED418CC}" presName="ParentShape2" presStyleLbl="alignImgPlace1" presStyleIdx="1" presStyleCnt="2" custLinFactNeighborX="11982" custLinFactNeighborY="-15277">
        <dgm:presLayoutVars/>
      </dgm:prSet>
      <dgm:spPr/>
    </dgm:pt>
  </dgm:ptLst>
  <dgm:cxnLst>
    <dgm:cxn modelId="{B6454C07-AB3D-2C4F-A52C-0C7AE84E7ECD}" srcId="{22A7AD04-6BF0-5241-B180-2A8488C6C7CC}" destId="{B2510732-FCEA-1E46-BDA7-7E354709FD7F}" srcOrd="0" destOrd="0" parTransId="{03AD97D5-CEEA-D44E-B382-B67E0646D87B}" sibTransId="{5CDF5952-712C-0944-A5C5-B97965005A7D}"/>
    <dgm:cxn modelId="{2935E207-74E0-6F49-BC1A-B3871121021C}" type="presOf" srcId="{ADD97650-DEA1-504E-A39A-DBBF570BB67F}" destId="{2EDEE390-7D53-2741-8EFE-AA596D8F7771}" srcOrd="1" destOrd="0" presId="urn:microsoft.com/office/officeart/2009/3/layout/OpposingIdeas"/>
    <dgm:cxn modelId="{F4157615-8368-D14E-A495-06711C45B67F}" type="presOf" srcId="{22A7AD04-6BF0-5241-B180-2A8488C6C7CC}" destId="{913DED52-9AC2-FA42-BDFD-E028C9716072}" srcOrd="1" destOrd="0" presId="urn:microsoft.com/office/officeart/2009/3/layout/OpposingIdeas"/>
    <dgm:cxn modelId="{A289F320-4E2B-B54E-93CB-2987927B9432}" srcId="{7A0E1677-44DD-1849-8F8C-BF8B8ED418CC}" destId="{ADD97650-DEA1-504E-A39A-DBBF570BB67F}" srcOrd="0" destOrd="0" parTransId="{9065EFDB-52D9-1943-85AE-5F11F13D13C8}" sibTransId="{2996528B-922F-C043-BFA1-2895CF0DA74C}"/>
    <dgm:cxn modelId="{E73CB860-6DFE-0B41-82EB-52550F5A16A1}" type="presOf" srcId="{B2510732-FCEA-1E46-BDA7-7E354709FD7F}" destId="{FE5FBF71-36FC-5648-A838-9509F718C739}" srcOrd="0" destOrd="0" presId="urn:microsoft.com/office/officeart/2009/3/layout/OpposingIdeas"/>
    <dgm:cxn modelId="{318D1E66-356C-D74C-876A-AE6943DB5943}" srcId="{ADD97650-DEA1-504E-A39A-DBBF570BB67F}" destId="{568CE9CB-206B-384A-8E66-123CD8DA2C77}" srcOrd="0" destOrd="0" parTransId="{60C1F370-3B90-CC49-8D85-5038C2C2B07A}" sibTransId="{B9DC1474-1A8C-C849-A4B1-3E9876A71477}"/>
    <dgm:cxn modelId="{4D10CE6A-F4BF-464F-ABBC-0FE0817EADAA}" type="presOf" srcId="{7A0E1677-44DD-1849-8F8C-BF8B8ED418CC}" destId="{B905783C-B417-AD44-BDC9-520069059AAF}" srcOrd="0" destOrd="0" presId="urn:microsoft.com/office/officeart/2009/3/layout/OpposingIdeas"/>
    <dgm:cxn modelId="{4D1BD0B8-EC94-F84C-9003-FEA48ED523A8}" type="presOf" srcId="{ADD97650-DEA1-504E-A39A-DBBF570BB67F}" destId="{1829E4EC-40E0-3A41-85DE-610D12BFDCCD}" srcOrd="0" destOrd="0" presId="urn:microsoft.com/office/officeart/2009/3/layout/OpposingIdeas"/>
    <dgm:cxn modelId="{F405E9D1-C86D-6449-9575-CFB6C8CAACF1}" type="presOf" srcId="{568CE9CB-206B-384A-8E66-123CD8DA2C77}" destId="{060BB63B-969D-9241-ABB7-3307FDA05387}" srcOrd="0" destOrd="0" presId="urn:microsoft.com/office/officeart/2009/3/layout/OpposingIdeas"/>
    <dgm:cxn modelId="{B40036D6-E087-874E-B0FD-E953901A9503}" srcId="{7A0E1677-44DD-1849-8F8C-BF8B8ED418CC}" destId="{22A7AD04-6BF0-5241-B180-2A8488C6C7CC}" srcOrd="1" destOrd="0" parTransId="{D8DA10F5-C651-D64B-9788-E5FD283CFD03}" sibTransId="{EE92285F-0A3A-5F47-B4FC-748A3D0F1154}"/>
    <dgm:cxn modelId="{59664AFA-2715-DF43-BA43-2FA980084946}" type="presOf" srcId="{22A7AD04-6BF0-5241-B180-2A8488C6C7CC}" destId="{5AFD52E7-2CC4-4B43-B6EE-3C38D68CD877}" srcOrd="0" destOrd="0" presId="urn:microsoft.com/office/officeart/2009/3/layout/OpposingIdeas"/>
    <dgm:cxn modelId="{50C1E594-144D-7F4F-9602-B41C0553889B}" type="presParOf" srcId="{B905783C-B417-AD44-BDC9-520069059AAF}" destId="{18A447D0-4E32-9A45-8BFB-78E53196294E}" srcOrd="0" destOrd="0" presId="urn:microsoft.com/office/officeart/2009/3/layout/OpposingIdeas"/>
    <dgm:cxn modelId="{9FD049A9-5BFE-B248-8489-20A453DC2908}" type="presParOf" srcId="{B905783C-B417-AD44-BDC9-520069059AAF}" destId="{C53D153B-7EBD-A349-84E8-C088C5D7B52E}" srcOrd="1" destOrd="0" presId="urn:microsoft.com/office/officeart/2009/3/layout/OpposingIdeas"/>
    <dgm:cxn modelId="{117E1D92-1802-D746-B10B-7B5EC3FDCCA0}" type="presParOf" srcId="{B905783C-B417-AD44-BDC9-520069059AAF}" destId="{060BB63B-969D-9241-ABB7-3307FDA05387}" srcOrd="2" destOrd="0" presId="urn:microsoft.com/office/officeart/2009/3/layout/OpposingIdeas"/>
    <dgm:cxn modelId="{FB264A17-BEE0-F647-B29E-A7CD47136441}" type="presParOf" srcId="{B905783C-B417-AD44-BDC9-520069059AAF}" destId="{FE5FBF71-36FC-5648-A838-9509F718C739}" srcOrd="3" destOrd="0" presId="urn:microsoft.com/office/officeart/2009/3/layout/OpposingIdeas"/>
    <dgm:cxn modelId="{9CB7C5A7-2E0A-984D-AA10-C325151E7770}" type="presParOf" srcId="{B905783C-B417-AD44-BDC9-520069059AAF}" destId="{1829E4EC-40E0-3A41-85DE-610D12BFDCCD}" srcOrd="4" destOrd="0" presId="urn:microsoft.com/office/officeart/2009/3/layout/OpposingIdeas"/>
    <dgm:cxn modelId="{1ABE9332-1CCD-5741-B192-8A46AB7CB72D}" type="presParOf" srcId="{B905783C-B417-AD44-BDC9-520069059AAF}" destId="{2EDEE390-7D53-2741-8EFE-AA596D8F7771}" srcOrd="5" destOrd="0" presId="urn:microsoft.com/office/officeart/2009/3/layout/OpposingIdeas"/>
    <dgm:cxn modelId="{DA0FD60F-8A97-F84D-BAD9-86C1C4E9F1EC}" type="presParOf" srcId="{B905783C-B417-AD44-BDC9-520069059AAF}" destId="{5AFD52E7-2CC4-4B43-B6EE-3C38D68CD877}" srcOrd="6" destOrd="0" presId="urn:microsoft.com/office/officeart/2009/3/layout/OpposingIdeas"/>
    <dgm:cxn modelId="{D647D3B2-4DA0-9542-A56B-806CD10BE836}" type="presParOf" srcId="{B905783C-B417-AD44-BDC9-520069059AAF}" destId="{913DED52-9AC2-FA42-BDFD-E028C9716072}"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3DB6C6-12D0-3D4F-8E62-0165221BE080}"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3B1D86F4-0907-324B-ADD2-C9C0707384F9}">
      <dgm:prSet phldrT="[Text]"/>
      <dgm:spPr>
        <a:solidFill>
          <a:srgbClr val="FF0000"/>
        </a:solidFill>
        <a:ln>
          <a:noFill/>
        </a:ln>
      </dgm:spPr>
      <dgm:t>
        <a:bodyPr/>
        <a:lstStyle/>
        <a:p>
          <a:r>
            <a:rPr lang="en-US" dirty="0"/>
            <a:t>Not This</a:t>
          </a:r>
        </a:p>
      </dgm:t>
    </dgm:pt>
    <dgm:pt modelId="{F19C9F7F-3376-6D40-8944-F0A05B750555}" type="parTrans" cxnId="{EB208EF5-7DE1-4D40-9090-B3263F9C62E5}">
      <dgm:prSet/>
      <dgm:spPr/>
      <dgm:t>
        <a:bodyPr/>
        <a:lstStyle/>
        <a:p>
          <a:endParaRPr lang="en-US"/>
        </a:p>
      </dgm:t>
    </dgm:pt>
    <dgm:pt modelId="{7AEA472C-27E5-D545-8468-8F5398AAAF43}" type="sibTrans" cxnId="{EB208EF5-7DE1-4D40-9090-B3263F9C62E5}">
      <dgm:prSet/>
      <dgm:spPr/>
      <dgm:t>
        <a:bodyPr/>
        <a:lstStyle/>
        <a:p>
          <a:endParaRPr lang="en-US"/>
        </a:p>
      </dgm:t>
    </dgm:pt>
    <dgm:pt modelId="{87006DB1-6091-314A-8262-06C3ED18DCE0}">
      <dgm:prSet phldrT="[Text]" custT="1"/>
      <dgm:spPr/>
      <dgm:t>
        <a:bodyPr/>
        <a:lstStyle/>
        <a:p>
          <a:r>
            <a:rPr lang="en-US" sz="2400" dirty="0"/>
            <a:t>What was the rule? Who broke the rule?</a:t>
          </a:r>
        </a:p>
      </dgm:t>
    </dgm:pt>
    <dgm:pt modelId="{97B9C3A1-E389-F041-8741-FEB1B2D69531}" type="parTrans" cxnId="{28A016C4-21D1-544B-A7E8-397AE4A8B86D}">
      <dgm:prSet/>
      <dgm:spPr/>
      <dgm:t>
        <a:bodyPr/>
        <a:lstStyle/>
        <a:p>
          <a:endParaRPr lang="en-US"/>
        </a:p>
      </dgm:t>
    </dgm:pt>
    <dgm:pt modelId="{5D76D12B-CFBB-6A49-9D3B-4AA4D71A1CBB}" type="sibTrans" cxnId="{28A016C4-21D1-544B-A7E8-397AE4A8B86D}">
      <dgm:prSet/>
      <dgm:spPr/>
      <dgm:t>
        <a:bodyPr/>
        <a:lstStyle/>
        <a:p>
          <a:endParaRPr lang="en-US"/>
        </a:p>
      </dgm:t>
    </dgm:pt>
    <dgm:pt modelId="{8AB52B7B-2130-9148-9DEB-9156FA70C767}">
      <dgm:prSet phldrT="[Text]" custT="1"/>
      <dgm:spPr/>
      <dgm:t>
        <a:bodyPr/>
        <a:lstStyle/>
        <a:p>
          <a:r>
            <a:rPr lang="en-US" sz="2400" dirty="0"/>
            <a:t>According to the rules what should be your punishment</a:t>
          </a:r>
        </a:p>
      </dgm:t>
    </dgm:pt>
    <dgm:pt modelId="{2CB56A64-7BF2-6443-A0CC-6C2A0FF7A982}" type="parTrans" cxnId="{E423BDDA-A0DD-D04E-9093-BB5B58FF11D2}">
      <dgm:prSet/>
      <dgm:spPr/>
      <dgm:t>
        <a:bodyPr/>
        <a:lstStyle/>
        <a:p>
          <a:endParaRPr lang="en-US"/>
        </a:p>
      </dgm:t>
    </dgm:pt>
    <dgm:pt modelId="{52A455D6-510E-3049-B706-B95D2099B0A4}" type="sibTrans" cxnId="{E423BDDA-A0DD-D04E-9093-BB5B58FF11D2}">
      <dgm:prSet/>
      <dgm:spPr/>
      <dgm:t>
        <a:bodyPr/>
        <a:lstStyle/>
        <a:p>
          <a:endParaRPr lang="en-US"/>
        </a:p>
      </dgm:t>
    </dgm:pt>
    <dgm:pt modelId="{F5A188C1-43F3-7445-9FB1-2A2B9B3174EF}">
      <dgm:prSet phldrT="[Text]"/>
      <dgm:spPr>
        <a:solidFill>
          <a:srgbClr val="00B050"/>
        </a:solidFill>
        <a:ln>
          <a:noFill/>
        </a:ln>
      </dgm:spPr>
      <dgm:t>
        <a:bodyPr/>
        <a:lstStyle/>
        <a:p>
          <a:r>
            <a:rPr lang="en-US" dirty="0"/>
            <a:t>But This</a:t>
          </a:r>
        </a:p>
      </dgm:t>
    </dgm:pt>
    <dgm:pt modelId="{B8E2EB2B-9B82-4748-BE57-24A590A29ABF}" type="parTrans" cxnId="{E83648C1-5327-194A-88F5-FE3A16F8B62D}">
      <dgm:prSet/>
      <dgm:spPr/>
      <dgm:t>
        <a:bodyPr/>
        <a:lstStyle/>
        <a:p>
          <a:endParaRPr lang="en-US"/>
        </a:p>
      </dgm:t>
    </dgm:pt>
    <dgm:pt modelId="{CF53E8A9-83D5-8347-9649-1BDD4B3CD6D2}" type="sibTrans" cxnId="{E83648C1-5327-194A-88F5-FE3A16F8B62D}">
      <dgm:prSet/>
      <dgm:spPr/>
      <dgm:t>
        <a:bodyPr/>
        <a:lstStyle/>
        <a:p>
          <a:endParaRPr lang="en-US"/>
        </a:p>
      </dgm:t>
    </dgm:pt>
    <dgm:pt modelId="{985A6FE6-DB15-C047-96D9-DCD76694A4A3}">
      <dgm:prSet phldrT="[Text]" custT="1"/>
      <dgm:spPr/>
      <dgm:t>
        <a:bodyPr/>
        <a:lstStyle/>
        <a:p>
          <a:r>
            <a:rPr lang="en-US" sz="2400" dirty="0"/>
            <a:t>What was the harm and who was affected?</a:t>
          </a:r>
        </a:p>
      </dgm:t>
    </dgm:pt>
    <dgm:pt modelId="{5772CEA2-0724-D94C-9623-1755C4B84666}" type="parTrans" cxnId="{47A6592B-3F2A-3A43-97CD-A3FB46F47032}">
      <dgm:prSet/>
      <dgm:spPr/>
      <dgm:t>
        <a:bodyPr/>
        <a:lstStyle/>
        <a:p>
          <a:endParaRPr lang="en-US"/>
        </a:p>
      </dgm:t>
    </dgm:pt>
    <dgm:pt modelId="{4FCA05EF-A967-8C41-A866-CFF1043F2ABF}" type="sibTrans" cxnId="{47A6592B-3F2A-3A43-97CD-A3FB46F47032}">
      <dgm:prSet/>
      <dgm:spPr/>
      <dgm:t>
        <a:bodyPr/>
        <a:lstStyle/>
        <a:p>
          <a:endParaRPr lang="en-US"/>
        </a:p>
      </dgm:t>
    </dgm:pt>
    <dgm:pt modelId="{C87870BB-EA99-434F-9DA0-4D7D1C12EAC4}">
      <dgm:prSet phldrT="[Text]" custT="1"/>
      <dgm:spPr/>
      <dgm:t>
        <a:bodyPr/>
        <a:lstStyle/>
        <a:p>
          <a:r>
            <a:rPr lang="en-US" sz="2400" dirty="0"/>
            <a:t>How do we fix this (repair the harm)</a:t>
          </a:r>
        </a:p>
      </dgm:t>
    </dgm:pt>
    <dgm:pt modelId="{F0558875-B435-C348-ABA6-26804AA8F932}" type="parTrans" cxnId="{1CF4F7F1-1B70-7C4F-A4CD-6C394F24A921}">
      <dgm:prSet/>
      <dgm:spPr/>
      <dgm:t>
        <a:bodyPr/>
        <a:lstStyle/>
        <a:p>
          <a:endParaRPr lang="en-US"/>
        </a:p>
      </dgm:t>
    </dgm:pt>
    <dgm:pt modelId="{4C239AF2-FF39-1748-B57E-526E9F1DFE80}" type="sibTrans" cxnId="{1CF4F7F1-1B70-7C4F-A4CD-6C394F24A921}">
      <dgm:prSet/>
      <dgm:spPr/>
      <dgm:t>
        <a:bodyPr/>
        <a:lstStyle/>
        <a:p>
          <a:endParaRPr lang="en-US"/>
        </a:p>
      </dgm:t>
    </dgm:pt>
    <dgm:pt modelId="{CC144088-8BB7-4644-B42D-4898FC8EC688}">
      <dgm:prSet phldrT="[Text]" custT="1"/>
      <dgm:spPr/>
      <dgm:t>
        <a:bodyPr/>
        <a:lstStyle/>
        <a:p>
          <a:r>
            <a:rPr lang="en-US" sz="2400" dirty="0"/>
            <a:t>Administrator discipline decisions</a:t>
          </a:r>
        </a:p>
      </dgm:t>
    </dgm:pt>
    <dgm:pt modelId="{268A099C-3E45-D54E-B548-2C268A08BDD1}" type="parTrans" cxnId="{F5B8475C-2FB9-D841-AE8A-33480C8F1D5C}">
      <dgm:prSet/>
      <dgm:spPr/>
      <dgm:t>
        <a:bodyPr/>
        <a:lstStyle/>
        <a:p>
          <a:endParaRPr lang="en-US"/>
        </a:p>
      </dgm:t>
    </dgm:pt>
    <dgm:pt modelId="{7EAE718E-B729-6C47-B1CD-3C4ABA14198A}" type="sibTrans" cxnId="{F5B8475C-2FB9-D841-AE8A-33480C8F1D5C}">
      <dgm:prSet/>
      <dgm:spPr/>
      <dgm:t>
        <a:bodyPr/>
        <a:lstStyle/>
        <a:p>
          <a:endParaRPr lang="en-US"/>
        </a:p>
      </dgm:t>
    </dgm:pt>
    <dgm:pt modelId="{25135B25-D9DD-7644-A061-E09A1309FBC3}">
      <dgm:prSet phldrT="[Text]" custT="1"/>
      <dgm:spPr/>
      <dgm:t>
        <a:bodyPr/>
        <a:lstStyle/>
        <a:p>
          <a:r>
            <a:rPr lang="en-US" sz="2400" dirty="0"/>
            <a:t>Victim, offender, and community discipline decisions</a:t>
          </a:r>
        </a:p>
      </dgm:t>
    </dgm:pt>
    <dgm:pt modelId="{F959B6F4-EE06-9B48-A193-051150BDF2E0}" type="parTrans" cxnId="{623DBF0B-F6E2-1A48-84E6-2D7ACAD375A9}">
      <dgm:prSet/>
      <dgm:spPr/>
      <dgm:t>
        <a:bodyPr/>
        <a:lstStyle/>
        <a:p>
          <a:endParaRPr lang="en-US"/>
        </a:p>
      </dgm:t>
    </dgm:pt>
    <dgm:pt modelId="{3219D83B-FEE2-A047-A70A-8180B29C509A}" type="sibTrans" cxnId="{623DBF0B-F6E2-1A48-84E6-2D7ACAD375A9}">
      <dgm:prSet/>
      <dgm:spPr/>
      <dgm:t>
        <a:bodyPr/>
        <a:lstStyle/>
        <a:p>
          <a:endParaRPr lang="en-US"/>
        </a:p>
      </dgm:t>
    </dgm:pt>
    <dgm:pt modelId="{056C05C5-88E3-D648-80DB-AA38F89D4EF9}" type="pres">
      <dgm:prSet presAssocID="{923DB6C6-12D0-3D4F-8E62-0165221BE080}" presName="Name0" presStyleCnt="0">
        <dgm:presLayoutVars>
          <dgm:dir/>
          <dgm:animLvl val="lvl"/>
          <dgm:resizeHandles val="exact"/>
        </dgm:presLayoutVars>
      </dgm:prSet>
      <dgm:spPr/>
    </dgm:pt>
    <dgm:pt modelId="{C1FF35A4-EEE7-944D-9AF2-F678577AA44D}" type="pres">
      <dgm:prSet presAssocID="{3B1D86F4-0907-324B-ADD2-C9C0707384F9}" presName="composite" presStyleCnt="0"/>
      <dgm:spPr/>
    </dgm:pt>
    <dgm:pt modelId="{CF330A61-F9B3-3547-95E0-C04382E60E0B}" type="pres">
      <dgm:prSet presAssocID="{3B1D86F4-0907-324B-ADD2-C9C0707384F9}" presName="parTx" presStyleLbl="alignNode1" presStyleIdx="0" presStyleCnt="2" custScaleY="100000">
        <dgm:presLayoutVars>
          <dgm:chMax val="0"/>
          <dgm:chPref val="0"/>
          <dgm:bulletEnabled val="1"/>
        </dgm:presLayoutVars>
      </dgm:prSet>
      <dgm:spPr/>
    </dgm:pt>
    <dgm:pt modelId="{BB86738D-547E-BD48-8E4F-B1F547B667C8}" type="pres">
      <dgm:prSet presAssocID="{3B1D86F4-0907-324B-ADD2-C9C0707384F9}" presName="desTx" presStyleLbl="alignAccFollowNode1" presStyleIdx="0" presStyleCnt="2">
        <dgm:presLayoutVars>
          <dgm:bulletEnabled val="1"/>
        </dgm:presLayoutVars>
      </dgm:prSet>
      <dgm:spPr/>
    </dgm:pt>
    <dgm:pt modelId="{C4313FCE-9675-2A45-8726-044E982BA3CF}" type="pres">
      <dgm:prSet presAssocID="{7AEA472C-27E5-D545-8468-8F5398AAAF43}" presName="space" presStyleCnt="0"/>
      <dgm:spPr/>
    </dgm:pt>
    <dgm:pt modelId="{F1A56161-500A-4843-AB3D-3960115CB5D6}" type="pres">
      <dgm:prSet presAssocID="{F5A188C1-43F3-7445-9FB1-2A2B9B3174EF}" presName="composite" presStyleCnt="0"/>
      <dgm:spPr/>
    </dgm:pt>
    <dgm:pt modelId="{BCC0002D-FAA0-1F41-9DF6-F8A0120D42A1}" type="pres">
      <dgm:prSet presAssocID="{F5A188C1-43F3-7445-9FB1-2A2B9B3174EF}" presName="parTx" presStyleLbl="alignNode1" presStyleIdx="1" presStyleCnt="2">
        <dgm:presLayoutVars>
          <dgm:chMax val="0"/>
          <dgm:chPref val="0"/>
          <dgm:bulletEnabled val="1"/>
        </dgm:presLayoutVars>
      </dgm:prSet>
      <dgm:spPr/>
    </dgm:pt>
    <dgm:pt modelId="{9BC13747-4BAD-7C46-8DF9-BAE508FDAE63}" type="pres">
      <dgm:prSet presAssocID="{F5A188C1-43F3-7445-9FB1-2A2B9B3174EF}" presName="desTx" presStyleLbl="alignAccFollowNode1" presStyleIdx="1" presStyleCnt="2">
        <dgm:presLayoutVars>
          <dgm:bulletEnabled val="1"/>
        </dgm:presLayoutVars>
      </dgm:prSet>
      <dgm:spPr/>
    </dgm:pt>
  </dgm:ptLst>
  <dgm:cxnLst>
    <dgm:cxn modelId="{623DBF0B-F6E2-1A48-84E6-2D7ACAD375A9}" srcId="{F5A188C1-43F3-7445-9FB1-2A2B9B3174EF}" destId="{25135B25-D9DD-7644-A061-E09A1309FBC3}" srcOrd="2" destOrd="0" parTransId="{F959B6F4-EE06-9B48-A193-051150BDF2E0}" sibTransId="{3219D83B-FEE2-A047-A70A-8180B29C509A}"/>
    <dgm:cxn modelId="{AD46C925-8808-9541-8811-55A6D41023BA}" type="presOf" srcId="{8AB52B7B-2130-9148-9DEB-9156FA70C767}" destId="{BB86738D-547E-BD48-8E4F-B1F547B667C8}" srcOrd="0" destOrd="1" presId="urn:microsoft.com/office/officeart/2005/8/layout/hList1"/>
    <dgm:cxn modelId="{47A6592B-3F2A-3A43-97CD-A3FB46F47032}" srcId="{F5A188C1-43F3-7445-9FB1-2A2B9B3174EF}" destId="{985A6FE6-DB15-C047-96D9-DCD76694A4A3}" srcOrd="0" destOrd="0" parTransId="{5772CEA2-0724-D94C-9623-1755C4B84666}" sibTransId="{4FCA05EF-A967-8C41-A866-CFF1043F2ABF}"/>
    <dgm:cxn modelId="{F5B8475C-2FB9-D841-AE8A-33480C8F1D5C}" srcId="{3B1D86F4-0907-324B-ADD2-C9C0707384F9}" destId="{CC144088-8BB7-4644-B42D-4898FC8EC688}" srcOrd="2" destOrd="0" parTransId="{268A099C-3E45-D54E-B548-2C268A08BDD1}" sibTransId="{7EAE718E-B729-6C47-B1CD-3C4ABA14198A}"/>
    <dgm:cxn modelId="{68098462-C1FA-FE43-A5B5-24CCC73E8364}" type="presOf" srcId="{3B1D86F4-0907-324B-ADD2-C9C0707384F9}" destId="{CF330A61-F9B3-3547-95E0-C04382E60E0B}" srcOrd="0" destOrd="0" presId="urn:microsoft.com/office/officeart/2005/8/layout/hList1"/>
    <dgm:cxn modelId="{600DE167-FC57-424D-A8E6-695DB4A7680D}" type="presOf" srcId="{985A6FE6-DB15-C047-96D9-DCD76694A4A3}" destId="{9BC13747-4BAD-7C46-8DF9-BAE508FDAE63}" srcOrd="0" destOrd="0" presId="urn:microsoft.com/office/officeart/2005/8/layout/hList1"/>
    <dgm:cxn modelId="{C65C8393-2E5E-8B45-9345-709201D89EBE}" type="presOf" srcId="{87006DB1-6091-314A-8262-06C3ED18DCE0}" destId="{BB86738D-547E-BD48-8E4F-B1F547B667C8}" srcOrd="0" destOrd="0" presId="urn:microsoft.com/office/officeart/2005/8/layout/hList1"/>
    <dgm:cxn modelId="{0533A699-D0D8-E744-89AA-528A5321EED0}" type="presOf" srcId="{25135B25-D9DD-7644-A061-E09A1309FBC3}" destId="{9BC13747-4BAD-7C46-8DF9-BAE508FDAE63}" srcOrd="0" destOrd="2" presId="urn:microsoft.com/office/officeart/2005/8/layout/hList1"/>
    <dgm:cxn modelId="{4700739D-8CFA-6E42-96BD-F923FB94DB63}" type="presOf" srcId="{F5A188C1-43F3-7445-9FB1-2A2B9B3174EF}" destId="{BCC0002D-FAA0-1F41-9DF6-F8A0120D42A1}" srcOrd="0" destOrd="0" presId="urn:microsoft.com/office/officeart/2005/8/layout/hList1"/>
    <dgm:cxn modelId="{6A88F7AD-7D0A-8B40-AC05-B2D130526A18}" type="presOf" srcId="{CC144088-8BB7-4644-B42D-4898FC8EC688}" destId="{BB86738D-547E-BD48-8E4F-B1F547B667C8}" srcOrd="0" destOrd="2" presId="urn:microsoft.com/office/officeart/2005/8/layout/hList1"/>
    <dgm:cxn modelId="{E83648C1-5327-194A-88F5-FE3A16F8B62D}" srcId="{923DB6C6-12D0-3D4F-8E62-0165221BE080}" destId="{F5A188C1-43F3-7445-9FB1-2A2B9B3174EF}" srcOrd="1" destOrd="0" parTransId="{B8E2EB2B-9B82-4748-BE57-24A590A29ABF}" sibTransId="{CF53E8A9-83D5-8347-9649-1BDD4B3CD6D2}"/>
    <dgm:cxn modelId="{592BEEC3-190F-374A-BA85-DAA17FC40D5E}" type="presOf" srcId="{923DB6C6-12D0-3D4F-8E62-0165221BE080}" destId="{056C05C5-88E3-D648-80DB-AA38F89D4EF9}" srcOrd="0" destOrd="0" presId="urn:microsoft.com/office/officeart/2005/8/layout/hList1"/>
    <dgm:cxn modelId="{28A016C4-21D1-544B-A7E8-397AE4A8B86D}" srcId="{3B1D86F4-0907-324B-ADD2-C9C0707384F9}" destId="{87006DB1-6091-314A-8262-06C3ED18DCE0}" srcOrd="0" destOrd="0" parTransId="{97B9C3A1-E389-F041-8741-FEB1B2D69531}" sibTransId="{5D76D12B-CFBB-6A49-9D3B-4AA4D71A1CBB}"/>
    <dgm:cxn modelId="{E3156AD4-3403-0C4B-B44E-B3D23A9E8842}" type="presOf" srcId="{C87870BB-EA99-434F-9DA0-4D7D1C12EAC4}" destId="{9BC13747-4BAD-7C46-8DF9-BAE508FDAE63}" srcOrd="0" destOrd="1" presId="urn:microsoft.com/office/officeart/2005/8/layout/hList1"/>
    <dgm:cxn modelId="{E423BDDA-A0DD-D04E-9093-BB5B58FF11D2}" srcId="{3B1D86F4-0907-324B-ADD2-C9C0707384F9}" destId="{8AB52B7B-2130-9148-9DEB-9156FA70C767}" srcOrd="1" destOrd="0" parTransId="{2CB56A64-7BF2-6443-A0CC-6C2A0FF7A982}" sibTransId="{52A455D6-510E-3049-B706-B95D2099B0A4}"/>
    <dgm:cxn modelId="{1CF4F7F1-1B70-7C4F-A4CD-6C394F24A921}" srcId="{F5A188C1-43F3-7445-9FB1-2A2B9B3174EF}" destId="{C87870BB-EA99-434F-9DA0-4D7D1C12EAC4}" srcOrd="1" destOrd="0" parTransId="{F0558875-B435-C348-ABA6-26804AA8F932}" sibTransId="{4C239AF2-FF39-1748-B57E-526E9F1DFE80}"/>
    <dgm:cxn modelId="{EB208EF5-7DE1-4D40-9090-B3263F9C62E5}" srcId="{923DB6C6-12D0-3D4F-8E62-0165221BE080}" destId="{3B1D86F4-0907-324B-ADD2-C9C0707384F9}" srcOrd="0" destOrd="0" parTransId="{F19C9F7F-3376-6D40-8944-F0A05B750555}" sibTransId="{7AEA472C-27E5-D545-8468-8F5398AAAF43}"/>
    <dgm:cxn modelId="{5108A9EF-BC06-9843-B0C7-9FA83D4D142D}" type="presParOf" srcId="{056C05C5-88E3-D648-80DB-AA38F89D4EF9}" destId="{C1FF35A4-EEE7-944D-9AF2-F678577AA44D}" srcOrd="0" destOrd="0" presId="urn:microsoft.com/office/officeart/2005/8/layout/hList1"/>
    <dgm:cxn modelId="{1AB00997-16AB-914B-A5EC-780929793963}" type="presParOf" srcId="{C1FF35A4-EEE7-944D-9AF2-F678577AA44D}" destId="{CF330A61-F9B3-3547-95E0-C04382E60E0B}" srcOrd="0" destOrd="0" presId="urn:microsoft.com/office/officeart/2005/8/layout/hList1"/>
    <dgm:cxn modelId="{C963BDF1-0A58-7442-B644-A3E0F11D89BF}" type="presParOf" srcId="{C1FF35A4-EEE7-944D-9AF2-F678577AA44D}" destId="{BB86738D-547E-BD48-8E4F-B1F547B667C8}" srcOrd="1" destOrd="0" presId="urn:microsoft.com/office/officeart/2005/8/layout/hList1"/>
    <dgm:cxn modelId="{50D0D768-6DFE-8442-A0E7-58AAD7728812}" type="presParOf" srcId="{056C05C5-88E3-D648-80DB-AA38F89D4EF9}" destId="{C4313FCE-9675-2A45-8726-044E982BA3CF}" srcOrd="1" destOrd="0" presId="urn:microsoft.com/office/officeart/2005/8/layout/hList1"/>
    <dgm:cxn modelId="{5D31766E-F216-5A4A-A684-A2D14564E6D2}" type="presParOf" srcId="{056C05C5-88E3-D648-80DB-AA38F89D4EF9}" destId="{F1A56161-500A-4843-AB3D-3960115CB5D6}" srcOrd="2" destOrd="0" presId="urn:microsoft.com/office/officeart/2005/8/layout/hList1"/>
    <dgm:cxn modelId="{7AAC4370-82E5-9246-B503-F34ADAA1C2D9}" type="presParOf" srcId="{F1A56161-500A-4843-AB3D-3960115CB5D6}" destId="{BCC0002D-FAA0-1F41-9DF6-F8A0120D42A1}" srcOrd="0" destOrd="0" presId="urn:microsoft.com/office/officeart/2005/8/layout/hList1"/>
    <dgm:cxn modelId="{A9B89C01-F3FE-E04E-B726-1725D82AF344}" type="presParOf" srcId="{F1A56161-500A-4843-AB3D-3960115CB5D6}" destId="{9BC13747-4BAD-7C46-8DF9-BAE508FDAE6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A418BC-74DE-4A4A-BA03-2ED637CC860B}" type="doc">
      <dgm:prSet loTypeId="urn:microsoft.com/office/officeart/2008/layout/AlternatingHexagons" loCatId="" qsTypeId="urn:microsoft.com/office/officeart/2005/8/quickstyle/simple1" qsCatId="simple" csTypeId="urn:microsoft.com/office/officeart/2005/8/colors/accent1_2" csCatId="accent1" phldr="1"/>
      <dgm:spPr/>
      <dgm:t>
        <a:bodyPr/>
        <a:lstStyle/>
        <a:p>
          <a:endParaRPr lang="en-US"/>
        </a:p>
      </dgm:t>
    </dgm:pt>
    <dgm:pt modelId="{48B80868-7877-5445-9EDC-18001599BC69}">
      <dgm:prSet phldrT="[Text]"/>
      <dgm:spPr/>
      <dgm:t>
        <a:bodyPr/>
        <a:lstStyle/>
        <a:p>
          <a:r>
            <a:rPr lang="en-US" dirty="0"/>
            <a:t>Peer mediation</a:t>
          </a:r>
        </a:p>
      </dgm:t>
    </dgm:pt>
    <dgm:pt modelId="{FD5CB3C8-AF15-064A-AA12-55CD0AB55CBA}" type="parTrans" cxnId="{2854B45F-D730-E44C-B79E-2958153887AD}">
      <dgm:prSet/>
      <dgm:spPr/>
      <dgm:t>
        <a:bodyPr/>
        <a:lstStyle/>
        <a:p>
          <a:endParaRPr lang="en-US"/>
        </a:p>
      </dgm:t>
    </dgm:pt>
    <dgm:pt modelId="{3E96DE73-C6A0-7344-B77D-ECEED2B476DA}" type="sibTrans" cxnId="{2854B45F-D730-E44C-B79E-2958153887AD}">
      <dgm:prSet custT="1"/>
      <dgm:spPr/>
      <dgm:t>
        <a:bodyPr/>
        <a:lstStyle/>
        <a:p>
          <a:r>
            <a:rPr lang="en-US" sz="1800" dirty="0"/>
            <a:t>Victim-offender mediation</a:t>
          </a:r>
        </a:p>
      </dgm:t>
    </dgm:pt>
    <dgm:pt modelId="{AED79767-9C9C-F849-B50A-D10E87BE8DDE}">
      <dgm:prSet phldrT="[Text]"/>
      <dgm:spPr/>
      <dgm:t>
        <a:bodyPr/>
        <a:lstStyle/>
        <a:p>
          <a:r>
            <a:rPr lang="en-US" dirty="0"/>
            <a:t>Mediation Circles</a:t>
          </a:r>
        </a:p>
      </dgm:t>
    </dgm:pt>
    <dgm:pt modelId="{9CF5CFFE-97DC-E344-B0B3-B6432D715939}" type="parTrans" cxnId="{DEE1E26B-DA09-E740-A65D-DC2053CC6629}">
      <dgm:prSet/>
      <dgm:spPr/>
      <dgm:t>
        <a:bodyPr/>
        <a:lstStyle/>
        <a:p>
          <a:endParaRPr lang="en-US"/>
        </a:p>
      </dgm:t>
    </dgm:pt>
    <dgm:pt modelId="{73BBAF5B-A778-F34B-B362-77D8200286B7}" type="sibTrans" cxnId="{DEE1E26B-DA09-E740-A65D-DC2053CC6629}">
      <dgm:prSet custT="1"/>
      <dgm:spPr/>
      <dgm:t>
        <a:bodyPr/>
        <a:lstStyle/>
        <a:p>
          <a:r>
            <a:rPr lang="en-US" sz="1800" dirty="0"/>
            <a:t>Peer Courts</a:t>
          </a:r>
        </a:p>
      </dgm:t>
    </dgm:pt>
    <dgm:pt modelId="{586D56A9-DE80-5040-8CB8-45404892BBBF}">
      <dgm:prSet phldrT="[Text]"/>
      <dgm:spPr>
        <a:solidFill>
          <a:schemeClr val="accent2">
            <a:lumMod val="75000"/>
          </a:schemeClr>
        </a:solidFill>
      </dgm:spPr>
      <dgm:t>
        <a:bodyPr/>
        <a:lstStyle/>
        <a:p>
          <a:r>
            <a:rPr lang="en-US" dirty="0"/>
            <a:t>Mediation Programs</a:t>
          </a:r>
        </a:p>
      </dgm:t>
    </dgm:pt>
    <dgm:pt modelId="{A179A788-80E7-3549-82A2-03C357CEF188}" type="parTrans" cxnId="{2B3839CB-90B6-6E45-BBD5-7FED69FC405D}">
      <dgm:prSet/>
      <dgm:spPr/>
      <dgm:t>
        <a:bodyPr/>
        <a:lstStyle/>
        <a:p>
          <a:endParaRPr lang="en-US"/>
        </a:p>
      </dgm:t>
    </dgm:pt>
    <dgm:pt modelId="{E2AA0A84-181B-A345-9671-8BA331F4453F}" type="sibTrans" cxnId="{2B3839CB-90B6-6E45-BBD5-7FED69FC405D}">
      <dgm:prSet/>
      <dgm:spPr>
        <a:solidFill>
          <a:schemeClr val="accent2">
            <a:lumMod val="75000"/>
          </a:schemeClr>
        </a:solidFill>
      </dgm:spPr>
      <dgm:t>
        <a:bodyPr/>
        <a:lstStyle/>
        <a:p>
          <a:r>
            <a:rPr lang="en-US" dirty="0"/>
            <a:t>In-kind restitution</a:t>
          </a:r>
        </a:p>
      </dgm:t>
    </dgm:pt>
    <dgm:pt modelId="{D24F8E4C-2F71-A04D-AED4-EB261D6EED13}" type="pres">
      <dgm:prSet presAssocID="{0FA418BC-74DE-4A4A-BA03-2ED637CC860B}" presName="Name0" presStyleCnt="0">
        <dgm:presLayoutVars>
          <dgm:chMax/>
          <dgm:chPref/>
          <dgm:dir/>
          <dgm:animLvl val="lvl"/>
        </dgm:presLayoutVars>
      </dgm:prSet>
      <dgm:spPr/>
    </dgm:pt>
    <dgm:pt modelId="{22F5F3A9-4328-DC4C-8011-A147EFF83C65}" type="pres">
      <dgm:prSet presAssocID="{48B80868-7877-5445-9EDC-18001599BC69}" presName="composite" presStyleCnt="0"/>
      <dgm:spPr/>
    </dgm:pt>
    <dgm:pt modelId="{7C0741B4-AAD3-7A43-A2D9-BCE53A25E345}" type="pres">
      <dgm:prSet presAssocID="{48B80868-7877-5445-9EDC-18001599BC69}" presName="Parent1" presStyleLbl="node1" presStyleIdx="0" presStyleCnt="6">
        <dgm:presLayoutVars>
          <dgm:chMax val="1"/>
          <dgm:chPref val="1"/>
          <dgm:bulletEnabled val="1"/>
        </dgm:presLayoutVars>
      </dgm:prSet>
      <dgm:spPr/>
    </dgm:pt>
    <dgm:pt modelId="{1714E350-B9D8-3642-BEE1-2CAE34E2BCB4}" type="pres">
      <dgm:prSet presAssocID="{48B80868-7877-5445-9EDC-18001599BC69}" presName="Childtext1" presStyleLbl="revTx" presStyleIdx="0" presStyleCnt="3">
        <dgm:presLayoutVars>
          <dgm:chMax val="0"/>
          <dgm:chPref val="0"/>
          <dgm:bulletEnabled val="1"/>
        </dgm:presLayoutVars>
      </dgm:prSet>
      <dgm:spPr/>
    </dgm:pt>
    <dgm:pt modelId="{72612C8E-A058-9640-B572-A6A48D8A31EE}" type="pres">
      <dgm:prSet presAssocID="{48B80868-7877-5445-9EDC-18001599BC69}" presName="BalanceSpacing" presStyleCnt="0"/>
      <dgm:spPr/>
    </dgm:pt>
    <dgm:pt modelId="{1765D905-3EEF-4C43-A587-DB3D4C88531D}" type="pres">
      <dgm:prSet presAssocID="{48B80868-7877-5445-9EDC-18001599BC69}" presName="BalanceSpacing1" presStyleCnt="0"/>
      <dgm:spPr/>
    </dgm:pt>
    <dgm:pt modelId="{0EA6010B-EE75-1147-B927-819F517683E1}" type="pres">
      <dgm:prSet presAssocID="{3E96DE73-C6A0-7344-B77D-ECEED2B476DA}" presName="Accent1Text" presStyleLbl="node1" presStyleIdx="1" presStyleCnt="6"/>
      <dgm:spPr/>
    </dgm:pt>
    <dgm:pt modelId="{57CC6D79-1775-564A-99BA-4428D87244F9}" type="pres">
      <dgm:prSet presAssocID="{3E96DE73-C6A0-7344-B77D-ECEED2B476DA}" presName="spaceBetweenRectangles" presStyleCnt="0"/>
      <dgm:spPr/>
    </dgm:pt>
    <dgm:pt modelId="{3FFAC499-1C96-5B43-AA20-D68D391244C1}" type="pres">
      <dgm:prSet presAssocID="{AED79767-9C9C-F849-B50A-D10E87BE8DDE}" presName="composite" presStyleCnt="0"/>
      <dgm:spPr/>
    </dgm:pt>
    <dgm:pt modelId="{ACD88819-D332-4445-9433-346319FB618F}" type="pres">
      <dgm:prSet presAssocID="{AED79767-9C9C-F849-B50A-D10E87BE8DDE}" presName="Parent1" presStyleLbl="node1" presStyleIdx="2" presStyleCnt="6">
        <dgm:presLayoutVars>
          <dgm:chMax val="1"/>
          <dgm:chPref val="1"/>
          <dgm:bulletEnabled val="1"/>
        </dgm:presLayoutVars>
      </dgm:prSet>
      <dgm:spPr/>
    </dgm:pt>
    <dgm:pt modelId="{E2E0A7CB-8D03-C741-ACED-71E87F2117B9}" type="pres">
      <dgm:prSet presAssocID="{AED79767-9C9C-F849-B50A-D10E87BE8DDE}" presName="Childtext1" presStyleLbl="revTx" presStyleIdx="1" presStyleCnt="3">
        <dgm:presLayoutVars>
          <dgm:chMax val="0"/>
          <dgm:chPref val="0"/>
          <dgm:bulletEnabled val="1"/>
        </dgm:presLayoutVars>
      </dgm:prSet>
      <dgm:spPr/>
    </dgm:pt>
    <dgm:pt modelId="{F6F9ECF5-B381-EA4D-9983-1EE3DBAC73CD}" type="pres">
      <dgm:prSet presAssocID="{AED79767-9C9C-F849-B50A-D10E87BE8DDE}" presName="BalanceSpacing" presStyleCnt="0"/>
      <dgm:spPr/>
    </dgm:pt>
    <dgm:pt modelId="{3D9AE023-092C-4B4C-8F5A-59F3CDE6C968}" type="pres">
      <dgm:prSet presAssocID="{AED79767-9C9C-F849-B50A-D10E87BE8DDE}" presName="BalanceSpacing1" presStyleCnt="0"/>
      <dgm:spPr/>
    </dgm:pt>
    <dgm:pt modelId="{82697021-A9EA-3849-AF00-6220B33E94C8}" type="pres">
      <dgm:prSet presAssocID="{73BBAF5B-A778-F34B-B362-77D8200286B7}" presName="Accent1Text" presStyleLbl="node1" presStyleIdx="3" presStyleCnt="6"/>
      <dgm:spPr/>
    </dgm:pt>
    <dgm:pt modelId="{1B56DD12-3E0F-B641-BA86-3B7B44757B72}" type="pres">
      <dgm:prSet presAssocID="{73BBAF5B-A778-F34B-B362-77D8200286B7}" presName="spaceBetweenRectangles" presStyleCnt="0"/>
      <dgm:spPr/>
    </dgm:pt>
    <dgm:pt modelId="{AB25DEA9-E921-474F-978E-E93750DE7ECC}" type="pres">
      <dgm:prSet presAssocID="{586D56A9-DE80-5040-8CB8-45404892BBBF}" presName="composite" presStyleCnt="0"/>
      <dgm:spPr/>
    </dgm:pt>
    <dgm:pt modelId="{D81B30E7-169F-C14B-AC57-2B64FCEB0345}" type="pres">
      <dgm:prSet presAssocID="{586D56A9-DE80-5040-8CB8-45404892BBBF}" presName="Parent1" presStyleLbl="node1" presStyleIdx="4" presStyleCnt="6">
        <dgm:presLayoutVars>
          <dgm:chMax val="1"/>
          <dgm:chPref val="1"/>
          <dgm:bulletEnabled val="1"/>
        </dgm:presLayoutVars>
      </dgm:prSet>
      <dgm:spPr/>
    </dgm:pt>
    <dgm:pt modelId="{A1571F02-F20B-604B-A6FC-DFF0A3422494}" type="pres">
      <dgm:prSet presAssocID="{586D56A9-DE80-5040-8CB8-45404892BBBF}" presName="Childtext1" presStyleLbl="revTx" presStyleIdx="2" presStyleCnt="3">
        <dgm:presLayoutVars>
          <dgm:chMax val="0"/>
          <dgm:chPref val="0"/>
          <dgm:bulletEnabled val="1"/>
        </dgm:presLayoutVars>
      </dgm:prSet>
      <dgm:spPr/>
    </dgm:pt>
    <dgm:pt modelId="{20CC1768-90CE-F24D-891A-1E9145247CFB}" type="pres">
      <dgm:prSet presAssocID="{586D56A9-DE80-5040-8CB8-45404892BBBF}" presName="BalanceSpacing" presStyleCnt="0"/>
      <dgm:spPr/>
    </dgm:pt>
    <dgm:pt modelId="{5287D8F7-2870-5D44-AFFF-4B712F00C403}" type="pres">
      <dgm:prSet presAssocID="{586D56A9-DE80-5040-8CB8-45404892BBBF}" presName="BalanceSpacing1" presStyleCnt="0"/>
      <dgm:spPr/>
    </dgm:pt>
    <dgm:pt modelId="{4079B145-9CB3-BB4F-A897-A0213DCB52DF}" type="pres">
      <dgm:prSet presAssocID="{E2AA0A84-181B-A345-9671-8BA331F4453F}" presName="Accent1Text" presStyleLbl="node1" presStyleIdx="5" presStyleCnt="6"/>
      <dgm:spPr/>
    </dgm:pt>
  </dgm:ptLst>
  <dgm:cxnLst>
    <dgm:cxn modelId="{2402F128-6307-1C41-8DCA-9ACAECDC9395}" type="presOf" srcId="{586D56A9-DE80-5040-8CB8-45404892BBBF}" destId="{D81B30E7-169F-C14B-AC57-2B64FCEB0345}" srcOrd="0" destOrd="0" presId="urn:microsoft.com/office/officeart/2008/layout/AlternatingHexagons"/>
    <dgm:cxn modelId="{0C287B55-C11E-6442-9F92-6F9EC8B1AE4F}" type="presOf" srcId="{73BBAF5B-A778-F34B-B362-77D8200286B7}" destId="{82697021-A9EA-3849-AF00-6220B33E94C8}" srcOrd="0" destOrd="0" presId="urn:microsoft.com/office/officeart/2008/layout/AlternatingHexagons"/>
    <dgm:cxn modelId="{B92DDB5D-E2B6-5C43-8670-D848EA797E99}" type="presOf" srcId="{0FA418BC-74DE-4A4A-BA03-2ED637CC860B}" destId="{D24F8E4C-2F71-A04D-AED4-EB261D6EED13}" srcOrd="0" destOrd="0" presId="urn:microsoft.com/office/officeart/2008/layout/AlternatingHexagons"/>
    <dgm:cxn modelId="{2854B45F-D730-E44C-B79E-2958153887AD}" srcId="{0FA418BC-74DE-4A4A-BA03-2ED637CC860B}" destId="{48B80868-7877-5445-9EDC-18001599BC69}" srcOrd="0" destOrd="0" parTransId="{FD5CB3C8-AF15-064A-AA12-55CD0AB55CBA}" sibTransId="{3E96DE73-C6A0-7344-B77D-ECEED2B476DA}"/>
    <dgm:cxn modelId="{36E0076B-1C17-B443-BD1B-F1F727DFB4B5}" type="presOf" srcId="{3E96DE73-C6A0-7344-B77D-ECEED2B476DA}" destId="{0EA6010B-EE75-1147-B927-819F517683E1}" srcOrd="0" destOrd="0" presId="urn:microsoft.com/office/officeart/2008/layout/AlternatingHexagons"/>
    <dgm:cxn modelId="{DEE1E26B-DA09-E740-A65D-DC2053CC6629}" srcId="{0FA418BC-74DE-4A4A-BA03-2ED637CC860B}" destId="{AED79767-9C9C-F849-B50A-D10E87BE8DDE}" srcOrd="1" destOrd="0" parTransId="{9CF5CFFE-97DC-E344-B0B3-B6432D715939}" sibTransId="{73BBAF5B-A778-F34B-B362-77D8200286B7}"/>
    <dgm:cxn modelId="{AF333C89-4F30-2847-896A-62FA9CD8679C}" type="presOf" srcId="{AED79767-9C9C-F849-B50A-D10E87BE8DDE}" destId="{ACD88819-D332-4445-9433-346319FB618F}" srcOrd="0" destOrd="0" presId="urn:microsoft.com/office/officeart/2008/layout/AlternatingHexagons"/>
    <dgm:cxn modelId="{FCAF759C-EC70-AF46-A22A-3F5931FC8BA5}" type="presOf" srcId="{48B80868-7877-5445-9EDC-18001599BC69}" destId="{7C0741B4-AAD3-7A43-A2D9-BCE53A25E345}" srcOrd="0" destOrd="0" presId="urn:microsoft.com/office/officeart/2008/layout/AlternatingHexagons"/>
    <dgm:cxn modelId="{2B3839CB-90B6-6E45-BBD5-7FED69FC405D}" srcId="{0FA418BC-74DE-4A4A-BA03-2ED637CC860B}" destId="{586D56A9-DE80-5040-8CB8-45404892BBBF}" srcOrd="2" destOrd="0" parTransId="{A179A788-80E7-3549-82A2-03C357CEF188}" sibTransId="{E2AA0A84-181B-A345-9671-8BA331F4453F}"/>
    <dgm:cxn modelId="{C08F7CF1-FD95-FB4D-A6EB-8B74C32F74B8}" type="presOf" srcId="{E2AA0A84-181B-A345-9671-8BA331F4453F}" destId="{4079B145-9CB3-BB4F-A897-A0213DCB52DF}" srcOrd="0" destOrd="0" presId="urn:microsoft.com/office/officeart/2008/layout/AlternatingHexagons"/>
    <dgm:cxn modelId="{4F012D7A-B32A-2C4D-BAF7-AA79E51DA1E4}" type="presParOf" srcId="{D24F8E4C-2F71-A04D-AED4-EB261D6EED13}" destId="{22F5F3A9-4328-DC4C-8011-A147EFF83C65}" srcOrd="0" destOrd="0" presId="urn:microsoft.com/office/officeart/2008/layout/AlternatingHexagons"/>
    <dgm:cxn modelId="{5CCBF413-0587-344E-994D-26798AE10E45}" type="presParOf" srcId="{22F5F3A9-4328-DC4C-8011-A147EFF83C65}" destId="{7C0741B4-AAD3-7A43-A2D9-BCE53A25E345}" srcOrd="0" destOrd="0" presId="urn:microsoft.com/office/officeart/2008/layout/AlternatingHexagons"/>
    <dgm:cxn modelId="{CAFD76D8-1E39-6641-89CE-3694B95905E8}" type="presParOf" srcId="{22F5F3A9-4328-DC4C-8011-A147EFF83C65}" destId="{1714E350-B9D8-3642-BEE1-2CAE34E2BCB4}" srcOrd="1" destOrd="0" presId="urn:microsoft.com/office/officeart/2008/layout/AlternatingHexagons"/>
    <dgm:cxn modelId="{D9EFECA8-8A56-C041-8721-F5A96CF864C4}" type="presParOf" srcId="{22F5F3A9-4328-DC4C-8011-A147EFF83C65}" destId="{72612C8E-A058-9640-B572-A6A48D8A31EE}" srcOrd="2" destOrd="0" presId="urn:microsoft.com/office/officeart/2008/layout/AlternatingHexagons"/>
    <dgm:cxn modelId="{A5E2FC93-9FA1-644A-AC81-8B78842AA42B}" type="presParOf" srcId="{22F5F3A9-4328-DC4C-8011-A147EFF83C65}" destId="{1765D905-3EEF-4C43-A587-DB3D4C88531D}" srcOrd="3" destOrd="0" presId="urn:microsoft.com/office/officeart/2008/layout/AlternatingHexagons"/>
    <dgm:cxn modelId="{B58976D4-690D-DD46-9CC5-B89B100E4497}" type="presParOf" srcId="{22F5F3A9-4328-DC4C-8011-A147EFF83C65}" destId="{0EA6010B-EE75-1147-B927-819F517683E1}" srcOrd="4" destOrd="0" presId="urn:microsoft.com/office/officeart/2008/layout/AlternatingHexagons"/>
    <dgm:cxn modelId="{8C63B0E2-CB08-8743-9C8C-65CD315D61AB}" type="presParOf" srcId="{D24F8E4C-2F71-A04D-AED4-EB261D6EED13}" destId="{57CC6D79-1775-564A-99BA-4428D87244F9}" srcOrd="1" destOrd="0" presId="urn:microsoft.com/office/officeart/2008/layout/AlternatingHexagons"/>
    <dgm:cxn modelId="{417D2F5D-68B1-E44B-8721-C419BB92D887}" type="presParOf" srcId="{D24F8E4C-2F71-A04D-AED4-EB261D6EED13}" destId="{3FFAC499-1C96-5B43-AA20-D68D391244C1}" srcOrd="2" destOrd="0" presId="urn:microsoft.com/office/officeart/2008/layout/AlternatingHexagons"/>
    <dgm:cxn modelId="{AF6051B9-B8B2-7D4B-B6F0-0FC7DC327BD1}" type="presParOf" srcId="{3FFAC499-1C96-5B43-AA20-D68D391244C1}" destId="{ACD88819-D332-4445-9433-346319FB618F}" srcOrd="0" destOrd="0" presId="urn:microsoft.com/office/officeart/2008/layout/AlternatingHexagons"/>
    <dgm:cxn modelId="{84993489-1F9B-D54A-BA64-8E1B7CC1F570}" type="presParOf" srcId="{3FFAC499-1C96-5B43-AA20-D68D391244C1}" destId="{E2E0A7CB-8D03-C741-ACED-71E87F2117B9}" srcOrd="1" destOrd="0" presId="urn:microsoft.com/office/officeart/2008/layout/AlternatingHexagons"/>
    <dgm:cxn modelId="{E675BE6D-DF2B-7345-88B4-13D184AE9419}" type="presParOf" srcId="{3FFAC499-1C96-5B43-AA20-D68D391244C1}" destId="{F6F9ECF5-B381-EA4D-9983-1EE3DBAC73CD}" srcOrd="2" destOrd="0" presId="urn:microsoft.com/office/officeart/2008/layout/AlternatingHexagons"/>
    <dgm:cxn modelId="{12C2A715-98A9-5849-BB59-8AAB782DA89D}" type="presParOf" srcId="{3FFAC499-1C96-5B43-AA20-D68D391244C1}" destId="{3D9AE023-092C-4B4C-8F5A-59F3CDE6C968}" srcOrd="3" destOrd="0" presId="urn:microsoft.com/office/officeart/2008/layout/AlternatingHexagons"/>
    <dgm:cxn modelId="{6EA2C4E2-CDDD-034F-ACE0-D6135556E697}" type="presParOf" srcId="{3FFAC499-1C96-5B43-AA20-D68D391244C1}" destId="{82697021-A9EA-3849-AF00-6220B33E94C8}" srcOrd="4" destOrd="0" presId="urn:microsoft.com/office/officeart/2008/layout/AlternatingHexagons"/>
    <dgm:cxn modelId="{CE6DD8D2-45E5-3F44-B39B-EFE017ABC16F}" type="presParOf" srcId="{D24F8E4C-2F71-A04D-AED4-EB261D6EED13}" destId="{1B56DD12-3E0F-B641-BA86-3B7B44757B72}" srcOrd="3" destOrd="0" presId="urn:microsoft.com/office/officeart/2008/layout/AlternatingHexagons"/>
    <dgm:cxn modelId="{95355775-ECD4-D648-85C5-AAFF6C0FF689}" type="presParOf" srcId="{D24F8E4C-2F71-A04D-AED4-EB261D6EED13}" destId="{AB25DEA9-E921-474F-978E-E93750DE7ECC}" srcOrd="4" destOrd="0" presId="urn:microsoft.com/office/officeart/2008/layout/AlternatingHexagons"/>
    <dgm:cxn modelId="{F56D042F-E007-E14F-976D-47D5630509E1}" type="presParOf" srcId="{AB25DEA9-E921-474F-978E-E93750DE7ECC}" destId="{D81B30E7-169F-C14B-AC57-2B64FCEB0345}" srcOrd="0" destOrd="0" presId="urn:microsoft.com/office/officeart/2008/layout/AlternatingHexagons"/>
    <dgm:cxn modelId="{EF982368-CCB3-2246-9FBC-CE1E5326D8E3}" type="presParOf" srcId="{AB25DEA9-E921-474F-978E-E93750DE7ECC}" destId="{A1571F02-F20B-604B-A6FC-DFF0A3422494}" srcOrd="1" destOrd="0" presId="urn:microsoft.com/office/officeart/2008/layout/AlternatingHexagons"/>
    <dgm:cxn modelId="{DAC12F05-24D1-264E-BC0B-3E657E553410}" type="presParOf" srcId="{AB25DEA9-E921-474F-978E-E93750DE7ECC}" destId="{20CC1768-90CE-F24D-891A-1E9145247CFB}" srcOrd="2" destOrd="0" presId="urn:microsoft.com/office/officeart/2008/layout/AlternatingHexagons"/>
    <dgm:cxn modelId="{88AD2D46-6440-484F-94CE-96AAFA7DC2E8}" type="presParOf" srcId="{AB25DEA9-E921-474F-978E-E93750DE7ECC}" destId="{5287D8F7-2870-5D44-AFFF-4B712F00C403}" srcOrd="3" destOrd="0" presId="urn:microsoft.com/office/officeart/2008/layout/AlternatingHexagons"/>
    <dgm:cxn modelId="{6A1E74EA-47B3-2A4B-B4D4-F8C199B89FCC}" type="presParOf" srcId="{AB25DEA9-E921-474F-978E-E93750DE7ECC}" destId="{4079B145-9CB3-BB4F-A897-A0213DCB52DF}"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29DD2-D136-49EC-8217-5B62A2850623}">
      <dsp:nvSpPr>
        <dsp:cNvPr id="0" name=""/>
        <dsp:cNvSpPr/>
      </dsp:nvSpPr>
      <dsp:spPr>
        <a:xfrm>
          <a:off x="218794" y="34739"/>
          <a:ext cx="1339248" cy="1339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2260C1D-A5FF-41F5-98F0-BB819C5A1B7A}">
      <dsp:nvSpPr>
        <dsp:cNvPr id="0" name=""/>
        <dsp:cNvSpPr/>
      </dsp:nvSpPr>
      <dsp:spPr>
        <a:xfrm>
          <a:off x="500036" y="315982"/>
          <a:ext cx="776764" cy="77676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7B633DD-EC30-4C29-9075-5C323D357554}">
      <dsp:nvSpPr>
        <dsp:cNvPr id="0" name=""/>
        <dsp:cNvSpPr/>
      </dsp:nvSpPr>
      <dsp:spPr>
        <a:xfrm>
          <a:off x="1845025" y="34739"/>
          <a:ext cx="3156800" cy="1339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Briefly explain the grand challenge of smart decarceration. </a:t>
          </a:r>
        </a:p>
      </dsp:txBody>
      <dsp:txXfrm>
        <a:off x="1845025" y="34739"/>
        <a:ext cx="3156800" cy="1339248"/>
      </dsp:txXfrm>
    </dsp:sp>
    <dsp:sp modelId="{8F7AFD5E-4EA3-4D20-AF5F-38D89486555C}">
      <dsp:nvSpPr>
        <dsp:cNvPr id="0" name=""/>
        <dsp:cNvSpPr/>
      </dsp:nvSpPr>
      <dsp:spPr>
        <a:xfrm>
          <a:off x="5551874" y="34739"/>
          <a:ext cx="1339248" cy="133924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E8E6356-DD80-491A-8DED-5FFD798DEEA8}">
      <dsp:nvSpPr>
        <dsp:cNvPr id="0" name=""/>
        <dsp:cNvSpPr/>
      </dsp:nvSpPr>
      <dsp:spPr>
        <a:xfrm>
          <a:off x="5833116" y="315982"/>
          <a:ext cx="776764" cy="776764"/>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BD0961C-DDAA-4466-8E23-C3B94364D661}">
      <dsp:nvSpPr>
        <dsp:cNvPr id="0" name=""/>
        <dsp:cNvSpPr/>
      </dsp:nvSpPr>
      <dsp:spPr>
        <a:xfrm>
          <a:off x="7178104" y="34739"/>
          <a:ext cx="3156800" cy="1339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Briefly explain and describe the history, current state and policies associated with the school to prison pipeline. </a:t>
          </a:r>
        </a:p>
      </dsp:txBody>
      <dsp:txXfrm>
        <a:off x="7178104" y="34739"/>
        <a:ext cx="3156800" cy="1339248"/>
      </dsp:txXfrm>
    </dsp:sp>
    <dsp:sp modelId="{C13EAB7F-7C71-4E02-9FAA-FBC018323018}">
      <dsp:nvSpPr>
        <dsp:cNvPr id="0" name=""/>
        <dsp:cNvSpPr/>
      </dsp:nvSpPr>
      <dsp:spPr>
        <a:xfrm>
          <a:off x="218794" y="1936827"/>
          <a:ext cx="1339248" cy="133924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A39B5D8-3EA5-4A0A-81F3-7D6038EA18B4}">
      <dsp:nvSpPr>
        <dsp:cNvPr id="0" name=""/>
        <dsp:cNvSpPr/>
      </dsp:nvSpPr>
      <dsp:spPr>
        <a:xfrm>
          <a:off x="500036" y="2218069"/>
          <a:ext cx="776764" cy="776764"/>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498B087-C459-4E49-9BC1-F7E3E37A2355}">
      <dsp:nvSpPr>
        <dsp:cNvPr id="0" name=""/>
        <dsp:cNvSpPr/>
      </dsp:nvSpPr>
      <dsp:spPr>
        <a:xfrm>
          <a:off x="1845025" y="1936827"/>
          <a:ext cx="3156800" cy="1339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Increase knowledge of evidence based practices that can reduce the risk of students with disabilities involvement in the school to prison.</a:t>
          </a:r>
        </a:p>
      </dsp:txBody>
      <dsp:txXfrm>
        <a:off x="1845025" y="1936827"/>
        <a:ext cx="3156800" cy="1339248"/>
      </dsp:txXfrm>
    </dsp:sp>
    <dsp:sp modelId="{D1E8A34E-324D-4591-8BDC-18046045AA29}">
      <dsp:nvSpPr>
        <dsp:cNvPr id="0" name=""/>
        <dsp:cNvSpPr/>
      </dsp:nvSpPr>
      <dsp:spPr>
        <a:xfrm>
          <a:off x="5551874" y="1936827"/>
          <a:ext cx="1339248" cy="133924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B1B1821-A6F0-47F6-98CC-336CA569A59D}">
      <dsp:nvSpPr>
        <dsp:cNvPr id="0" name=""/>
        <dsp:cNvSpPr/>
      </dsp:nvSpPr>
      <dsp:spPr>
        <a:xfrm>
          <a:off x="5833116" y="2218069"/>
          <a:ext cx="776764" cy="776764"/>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7754AF2-8C2C-440F-97C8-5F67CEA9A813}">
      <dsp:nvSpPr>
        <dsp:cNvPr id="0" name=""/>
        <dsp:cNvSpPr/>
      </dsp:nvSpPr>
      <dsp:spPr>
        <a:xfrm>
          <a:off x="7178104" y="1936827"/>
          <a:ext cx="3156800" cy="1339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Advocate for effective discipline strategies within schools.</a:t>
          </a:r>
        </a:p>
      </dsp:txBody>
      <dsp:txXfrm>
        <a:off x="7178104" y="1936827"/>
        <a:ext cx="3156800" cy="13392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B6BCE-4BA5-4F4A-928C-15B04CFC6D5B}">
      <dsp:nvSpPr>
        <dsp:cNvPr id="0" name=""/>
        <dsp:cNvSpPr/>
      </dsp:nvSpPr>
      <dsp:spPr>
        <a:xfrm>
          <a:off x="3312" y="100456"/>
          <a:ext cx="3230091" cy="95251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ADHD/ADD</a:t>
          </a:r>
        </a:p>
      </dsp:txBody>
      <dsp:txXfrm>
        <a:off x="3312" y="100456"/>
        <a:ext cx="3230091" cy="952513"/>
      </dsp:txXfrm>
    </dsp:sp>
    <dsp:sp modelId="{9B89A949-2B11-124A-B43B-412224F05AAD}">
      <dsp:nvSpPr>
        <dsp:cNvPr id="0" name=""/>
        <dsp:cNvSpPr/>
      </dsp:nvSpPr>
      <dsp:spPr>
        <a:xfrm>
          <a:off x="3312" y="1052970"/>
          <a:ext cx="3230091" cy="5418823"/>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Inattentiveness</a:t>
          </a:r>
        </a:p>
        <a:p>
          <a:pPr marL="228600" lvl="1" indent="-228600" algn="l" defTabSz="1155700">
            <a:lnSpc>
              <a:spcPct val="90000"/>
            </a:lnSpc>
            <a:spcBef>
              <a:spcPct val="0"/>
            </a:spcBef>
            <a:spcAft>
              <a:spcPct val="15000"/>
            </a:spcAft>
            <a:buChar char="•"/>
          </a:pPr>
          <a:r>
            <a:rPr lang="en-US" sz="2600" kern="1200" dirty="0"/>
            <a:t>Behavioral Aggression</a:t>
          </a:r>
        </a:p>
        <a:p>
          <a:pPr marL="228600" lvl="1" indent="-228600" algn="l" defTabSz="1155700">
            <a:lnSpc>
              <a:spcPct val="90000"/>
            </a:lnSpc>
            <a:spcBef>
              <a:spcPct val="0"/>
            </a:spcBef>
            <a:spcAft>
              <a:spcPct val="15000"/>
            </a:spcAft>
            <a:buChar char="•"/>
          </a:pPr>
          <a:r>
            <a:rPr lang="en-US" sz="2600" kern="1200" dirty="0"/>
            <a:t>Impulsivity</a:t>
          </a:r>
        </a:p>
        <a:p>
          <a:pPr marL="228600" lvl="1" indent="-228600" algn="l" defTabSz="1155700">
            <a:lnSpc>
              <a:spcPct val="90000"/>
            </a:lnSpc>
            <a:spcBef>
              <a:spcPct val="0"/>
            </a:spcBef>
            <a:spcAft>
              <a:spcPct val="15000"/>
            </a:spcAft>
            <a:buChar char="•"/>
          </a:pPr>
          <a:r>
            <a:rPr lang="en-US" sz="2600" kern="1200" dirty="0"/>
            <a:t>Hyperactivity</a:t>
          </a:r>
        </a:p>
        <a:p>
          <a:pPr marL="228600" lvl="1" indent="-228600" algn="l" defTabSz="1155700">
            <a:lnSpc>
              <a:spcPct val="90000"/>
            </a:lnSpc>
            <a:spcBef>
              <a:spcPct val="0"/>
            </a:spcBef>
            <a:spcAft>
              <a:spcPct val="15000"/>
            </a:spcAft>
            <a:buChar char="•"/>
          </a:pPr>
          <a:r>
            <a:rPr lang="en-US" sz="2600" kern="1200" dirty="0"/>
            <a:t>Anger </a:t>
          </a:r>
        </a:p>
        <a:p>
          <a:pPr marL="228600" lvl="1" indent="-228600" algn="l" defTabSz="1155700">
            <a:lnSpc>
              <a:spcPct val="90000"/>
            </a:lnSpc>
            <a:spcBef>
              <a:spcPct val="0"/>
            </a:spcBef>
            <a:spcAft>
              <a:spcPct val="15000"/>
            </a:spcAft>
            <a:buChar char="•"/>
          </a:pPr>
          <a:r>
            <a:rPr lang="en-US" sz="2600" kern="1200" dirty="0"/>
            <a:t>Anxiety</a:t>
          </a:r>
        </a:p>
        <a:p>
          <a:pPr marL="228600" lvl="1" indent="-228600" algn="l" defTabSz="1155700">
            <a:lnSpc>
              <a:spcPct val="90000"/>
            </a:lnSpc>
            <a:spcBef>
              <a:spcPct val="0"/>
            </a:spcBef>
            <a:spcAft>
              <a:spcPct val="15000"/>
            </a:spcAft>
            <a:buChar char="•"/>
          </a:pPr>
          <a:r>
            <a:rPr lang="en-US" sz="2600" kern="1200" dirty="0"/>
            <a:t>Difficulty Concentrating </a:t>
          </a:r>
        </a:p>
        <a:p>
          <a:pPr marL="228600" lvl="1" indent="-228600" algn="l" defTabSz="1155700">
            <a:lnSpc>
              <a:spcPct val="90000"/>
            </a:lnSpc>
            <a:spcBef>
              <a:spcPct val="0"/>
            </a:spcBef>
            <a:spcAft>
              <a:spcPct val="15000"/>
            </a:spcAft>
            <a:buChar char="•"/>
          </a:pPr>
          <a:r>
            <a:rPr lang="en-US" sz="2600" kern="1200" dirty="0"/>
            <a:t>Moodiness </a:t>
          </a:r>
        </a:p>
      </dsp:txBody>
      <dsp:txXfrm>
        <a:off x="3312" y="1052970"/>
        <a:ext cx="3230091" cy="5418823"/>
      </dsp:txXfrm>
    </dsp:sp>
    <dsp:sp modelId="{E1C4467B-6B28-D64E-B82B-166323AB8EDF}">
      <dsp:nvSpPr>
        <dsp:cNvPr id="0" name=""/>
        <dsp:cNvSpPr/>
      </dsp:nvSpPr>
      <dsp:spPr>
        <a:xfrm>
          <a:off x="3685616" y="100456"/>
          <a:ext cx="3230091" cy="95251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Emotional Disturbance</a:t>
          </a:r>
        </a:p>
      </dsp:txBody>
      <dsp:txXfrm>
        <a:off x="3685616" y="100456"/>
        <a:ext cx="3230091" cy="952513"/>
      </dsp:txXfrm>
    </dsp:sp>
    <dsp:sp modelId="{A69F8A0B-A82D-0049-A4F7-23A506090791}">
      <dsp:nvSpPr>
        <dsp:cNvPr id="0" name=""/>
        <dsp:cNvSpPr/>
      </dsp:nvSpPr>
      <dsp:spPr>
        <a:xfrm>
          <a:off x="3685616" y="1052970"/>
          <a:ext cx="3230091" cy="5418823"/>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Hyperactivity </a:t>
          </a:r>
        </a:p>
        <a:p>
          <a:pPr marL="228600" lvl="1" indent="-228600" algn="l" defTabSz="1155700">
            <a:lnSpc>
              <a:spcPct val="90000"/>
            </a:lnSpc>
            <a:spcBef>
              <a:spcPct val="0"/>
            </a:spcBef>
            <a:spcAft>
              <a:spcPct val="15000"/>
            </a:spcAft>
            <a:buChar char="•"/>
          </a:pPr>
          <a:r>
            <a:rPr lang="en-US" sz="2600" kern="1200" dirty="0"/>
            <a:t>Short attention span</a:t>
          </a:r>
        </a:p>
        <a:p>
          <a:pPr marL="228600" lvl="1" indent="-228600" algn="l" defTabSz="1155700">
            <a:lnSpc>
              <a:spcPct val="90000"/>
            </a:lnSpc>
            <a:spcBef>
              <a:spcPct val="0"/>
            </a:spcBef>
            <a:spcAft>
              <a:spcPct val="15000"/>
            </a:spcAft>
            <a:buChar char="•"/>
          </a:pPr>
          <a:r>
            <a:rPr lang="en-US" sz="2600" kern="1200" dirty="0"/>
            <a:t>Withdrawn</a:t>
          </a:r>
        </a:p>
        <a:p>
          <a:pPr marL="228600" lvl="1" indent="-228600" algn="l" defTabSz="1155700">
            <a:lnSpc>
              <a:spcPct val="90000"/>
            </a:lnSpc>
            <a:spcBef>
              <a:spcPct val="0"/>
            </a:spcBef>
            <a:spcAft>
              <a:spcPct val="15000"/>
            </a:spcAft>
            <a:buChar char="•"/>
          </a:pPr>
          <a:r>
            <a:rPr lang="en-US" sz="2600" kern="1200" dirty="0"/>
            <a:t>Aggression</a:t>
          </a:r>
        </a:p>
        <a:p>
          <a:pPr marL="228600" lvl="1" indent="-228600" algn="l" defTabSz="1155700">
            <a:lnSpc>
              <a:spcPct val="90000"/>
            </a:lnSpc>
            <a:spcBef>
              <a:spcPct val="0"/>
            </a:spcBef>
            <a:spcAft>
              <a:spcPct val="15000"/>
            </a:spcAft>
            <a:buChar char="•"/>
          </a:pPr>
          <a:r>
            <a:rPr lang="en-US" sz="2600" kern="1200" dirty="0"/>
            <a:t>Excessive fear or anxiety</a:t>
          </a:r>
        </a:p>
        <a:p>
          <a:pPr marL="228600" lvl="1" indent="-228600" algn="l" defTabSz="1155700">
            <a:lnSpc>
              <a:spcPct val="90000"/>
            </a:lnSpc>
            <a:spcBef>
              <a:spcPct val="0"/>
            </a:spcBef>
            <a:spcAft>
              <a:spcPct val="15000"/>
            </a:spcAft>
            <a:buChar char="•"/>
          </a:pPr>
          <a:r>
            <a:rPr lang="en-US" sz="2600" kern="1200" dirty="0"/>
            <a:t>Immaturity </a:t>
          </a:r>
        </a:p>
        <a:p>
          <a:pPr marL="228600" lvl="1" indent="-228600" algn="l" defTabSz="1155700">
            <a:lnSpc>
              <a:spcPct val="90000"/>
            </a:lnSpc>
            <a:spcBef>
              <a:spcPct val="0"/>
            </a:spcBef>
            <a:spcAft>
              <a:spcPct val="15000"/>
            </a:spcAft>
            <a:buChar char="•"/>
          </a:pPr>
          <a:r>
            <a:rPr lang="en-US" sz="2600" kern="1200" dirty="0"/>
            <a:t>Learning difficulties </a:t>
          </a:r>
        </a:p>
        <a:p>
          <a:pPr marL="228600" lvl="1" indent="-228600" algn="l" defTabSz="1155700">
            <a:lnSpc>
              <a:spcPct val="90000"/>
            </a:lnSpc>
            <a:spcBef>
              <a:spcPct val="0"/>
            </a:spcBef>
            <a:spcAft>
              <a:spcPct val="15000"/>
            </a:spcAft>
            <a:buChar char="•"/>
          </a:pPr>
          <a:r>
            <a:rPr lang="en-US" sz="2600" kern="1200" dirty="0"/>
            <a:t>Poor coping skills</a:t>
          </a:r>
        </a:p>
        <a:p>
          <a:pPr marL="228600" lvl="1" indent="-228600" algn="l" defTabSz="1155700">
            <a:lnSpc>
              <a:spcPct val="90000"/>
            </a:lnSpc>
            <a:spcBef>
              <a:spcPct val="0"/>
            </a:spcBef>
            <a:spcAft>
              <a:spcPct val="15000"/>
            </a:spcAft>
            <a:buChar char="•"/>
          </a:pPr>
          <a:endParaRPr lang="en-US" sz="2600" kern="1200" dirty="0"/>
        </a:p>
      </dsp:txBody>
      <dsp:txXfrm>
        <a:off x="3685616" y="1052970"/>
        <a:ext cx="3230091" cy="5418823"/>
      </dsp:txXfrm>
    </dsp:sp>
    <dsp:sp modelId="{CFFACBA4-5CEC-9948-933C-7928DB5A0B5D}">
      <dsp:nvSpPr>
        <dsp:cNvPr id="0" name=""/>
        <dsp:cNvSpPr/>
      </dsp:nvSpPr>
      <dsp:spPr>
        <a:xfrm>
          <a:off x="7367920" y="100456"/>
          <a:ext cx="3230091" cy="95251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Specific Learning Disorder </a:t>
          </a:r>
        </a:p>
      </dsp:txBody>
      <dsp:txXfrm>
        <a:off x="7367920" y="100456"/>
        <a:ext cx="3230091" cy="952513"/>
      </dsp:txXfrm>
    </dsp:sp>
    <dsp:sp modelId="{2EFE05E3-A0F2-6247-8750-0E4B645E1A60}">
      <dsp:nvSpPr>
        <dsp:cNvPr id="0" name=""/>
        <dsp:cNvSpPr/>
      </dsp:nvSpPr>
      <dsp:spPr>
        <a:xfrm>
          <a:off x="7367920" y="1052970"/>
          <a:ext cx="3230091" cy="5418823"/>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Academic problems</a:t>
          </a:r>
        </a:p>
        <a:p>
          <a:pPr marL="228600" lvl="1" indent="-228600" algn="l" defTabSz="1155700">
            <a:lnSpc>
              <a:spcPct val="90000"/>
            </a:lnSpc>
            <a:spcBef>
              <a:spcPct val="0"/>
            </a:spcBef>
            <a:spcAft>
              <a:spcPct val="15000"/>
            </a:spcAft>
            <a:buChar char="•"/>
          </a:pPr>
          <a:r>
            <a:rPr lang="en-US" sz="2600" kern="1200" dirty="0"/>
            <a:t>Disorders of attention</a:t>
          </a:r>
        </a:p>
        <a:p>
          <a:pPr marL="228600" lvl="1" indent="-228600" algn="l" defTabSz="1155700">
            <a:lnSpc>
              <a:spcPct val="90000"/>
            </a:lnSpc>
            <a:spcBef>
              <a:spcPct val="0"/>
            </a:spcBef>
            <a:spcAft>
              <a:spcPct val="15000"/>
            </a:spcAft>
            <a:buChar char="•"/>
          </a:pPr>
          <a:r>
            <a:rPr lang="en-US" sz="2600" kern="1200" dirty="0"/>
            <a:t>Poor motor abilities</a:t>
          </a:r>
        </a:p>
        <a:p>
          <a:pPr marL="228600" lvl="1" indent="-228600" algn="l" defTabSz="1155700">
            <a:lnSpc>
              <a:spcPct val="90000"/>
            </a:lnSpc>
            <a:spcBef>
              <a:spcPct val="0"/>
            </a:spcBef>
            <a:spcAft>
              <a:spcPct val="15000"/>
            </a:spcAft>
            <a:buChar char="•"/>
          </a:pPr>
          <a:r>
            <a:rPr lang="en-US" sz="2600" kern="1200" dirty="0"/>
            <a:t>Psychological process deficits</a:t>
          </a:r>
        </a:p>
        <a:p>
          <a:pPr marL="228600" lvl="1" indent="-228600" algn="l" defTabSz="1155700">
            <a:lnSpc>
              <a:spcPct val="90000"/>
            </a:lnSpc>
            <a:spcBef>
              <a:spcPct val="0"/>
            </a:spcBef>
            <a:spcAft>
              <a:spcPct val="15000"/>
            </a:spcAft>
            <a:buChar char="•"/>
          </a:pPr>
          <a:r>
            <a:rPr lang="en-US" sz="2600" kern="1200" dirty="0"/>
            <a:t>Limited or lack of cognitive strategies </a:t>
          </a:r>
        </a:p>
        <a:p>
          <a:pPr marL="228600" lvl="1" indent="-228600" algn="l" defTabSz="1155700">
            <a:lnSpc>
              <a:spcPct val="90000"/>
            </a:lnSpc>
            <a:spcBef>
              <a:spcPct val="0"/>
            </a:spcBef>
            <a:spcAft>
              <a:spcPct val="15000"/>
            </a:spcAft>
            <a:buChar char="•"/>
          </a:pPr>
          <a:r>
            <a:rPr lang="en-US" sz="2600" kern="1200" dirty="0"/>
            <a:t>Difficulty paying attention </a:t>
          </a:r>
        </a:p>
      </dsp:txBody>
      <dsp:txXfrm>
        <a:off x="7367920" y="1052970"/>
        <a:ext cx="3230091" cy="54188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447D0-4E32-9A45-8BFB-78E53196294E}">
      <dsp:nvSpPr>
        <dsp:cNvPr id="0" name=""/>
        <dsp:cNvSpPr/>
      </dsp:nvSpPr>
      <dsp:spPr>
        <a:xfrm>
          <a:off x="1499550" y="769228"/>
          <a:ext cx="5871847" cy="3157678"/>
        </a:xfrm>
        <a:prstGeom prst="round2DiagRect">
          <a:avLst>
            <a:gd name="adj1" fmla="val 0"/>
            <a:gd name="adj2" fmla="val 16670"/>
          </a:avLst>
        </a:prstGeom>
        <a:solidFill>
          <a:schemeClr val="tx1">
            <a:lumMod val="95000"/>
            <a:lumOff val="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3D153B-7EBD-A349-84E8-C088C5D7B52E}">
      <dsp:nvSpPr>
        <dsp:cNvPr id="0" name=""/>
        <dsp:cNvSpPr/>
      </dsp:nvSpPr>
      <dsp:spPr>
        <a:xfrm>
          <a:off x="4435474" y="1148246"/>
          <a:ext cx="782" cy="2487868"/>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0BB63B-969D-9241-ABB7-3307FDA05387}">
      <dsp:nvSpPr>
        <dsp:cNvPr id="0" name=""/>
        <dsp:cNvSpPr/>
      </dsp:nvSpPr>
      <dsp:spPr>
        <a:xfrm>
          <a:off x="1695279" y="1052559"/>
          <a:ext cx="2544467" cy="26792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Problem solving skills </a:t>
          </a:r>
        </a:p>
        <a:p>
          <a:pPr marL="0" lvl="0" indent="0" algn="l" defTabSz="844550">
            <a:lnSpc>
              <a:spcPct val="90000"/>
            </a:lnSpc>
            <a:spcBef>
              <a:spcPct val="0"/>
            </a:spcBef>
            <a:spcAft>
              <a:spcPct val="35000"/>
            </a:spcAft>
            <a:buNone/>
          </a:pPr>
          <a:r>
            <a:rPr lang="en-US" sz="1900" kern="1200" dirty="0">
              <a:solidFill>
                <a:schemeClr val="bg1"/>
              </a:solidFill>
            </a:rPr>
            <a:t>Personal responsibility</a:t>
          </a:r>
        </a:p>
        <a:p>
          <a:pPr marL="0" lvl="0" indent="0" algn="l" defTabSz="844550">
            <a:lnSpc>
              <a:spcPct val="90000"/>
            </a:lnSpc>
            <a:spcBef>
              <a:spcPct val="0"/>
            </a:spcBef>
            <a:spcAft>
              <a:spcPct val="35000"/>
            </a:spcAft>
            <a:buNone/>
          </a:pPr>
          <a:r>
            <a:rPr lang="en-US" sz="1900" kern="1200" dirty="0">
              <a:solidFill>
                <a:schemeClr val="bg1"/>
              </a:solidFill>
            </a:rPr>
            <a:t>Empowerment</a:t>
          </a:r>
        </a:p>
        <a:p>
          <a:pPr marL="0" lvl="0" indent="0" algn="l" defTabSz="844550">
            <a:lnSpc>
              <a:spcPct val="90000"/>
            </a:lnSpc>
            <a:spcBef>
              <a:spcPct val="0"/>
            </a:spcBef>
            <a:spcAft>
              <a:spcPct val="35000"/>
            </a:spcAft>
            <a:buNone/>
          </a:pPr>
          <a:r>
            <a:rPr lang="en-US" sz="1900" kern="1200" dirty="0">
              <a:solidFill>
                <a:schemeClr val="bg1"/>
              </a:solidFill>
            </a:rPr>
            <a:t>Positive relationships</a:t>
          </a:r>
        </a:p>
        <a:p>
          <a:pPr marL="0" lvl="0" indent="0" algn="l" defTabSz="844550">
            <a:lnSpc>
              <a:spcPct val="90000"/>
            </a:lnSpc>
            <a:spcBef>
              <a:spcPct val="0"/>
            </a:spcBef>
            <a:spcAft>
              <a:spcPct val="35000"/>
            </a:spcAft>
            <a:buNone/>
          </a:pPr>
          <a:r>
            <a:rPr lang="en-US" sz="1900" kern="1200" dirty="0">
              <a:solidFill>
                <a:schemeClr val="bg1"/>
              </a:solidFill>
            </a:rPr>
            <a:t>Voice to the harmed</a:t>
          </a:r>
        </a:p>
      </dsp:txBody>
      <dsp:txXfrm>
        <a:off x="1695279" y="1052559"/>
        <a:ext cx="2544467" cy="2679242"/>
      </dsp:txXfrm>
    </dsp:sp>
    <dsp:sp modelId="{FE5FBF71-36FC-5648-A838-9509F718C739}">
      <dsp:nvSpPr>
        <dsp:cNvPr id="0" name=""/>
        <dsp:cNvSpPr/>
      </dsp:nvSpPr>
      <dsp:spPr>
        <a:xfrm>
          <a:off x="4631202" y="1052559"/>
          <a:ext cx="2544467" cy="26792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Suspension </a:t>
          </a:r>
        </a:p>
        <a:p>
          <a:pPr marL="0" lvl="0" indent="0" algn="l" defTabSz="844550">
            <a:lnSpc>
              <a:spcPct val="90000"/>
            </a:lnSpc>
            <a:spcBef>
              <a:spcPct val="0"/>
            </a:spcBef>
            <a:spcAft>
              <a:spcPct val="35000"/>
            </a:spcAft>
            <a:buNone/>
          </a:pPr>
          <a:r>
            <a:rPr lang="en-US" sz="1900" kern="1200" dirty="0">
              <a:solidFill>
                <a:schemeClr val="bg1"/>
              </a:solidFill>
            </a:rPr>
            <a:t>Expulsion</a:t>
          </a:r>
        </a:p>
        <a:p>
          <a:pPr marL="0" lvl="0" indent="0" algn="l" defTabSz="844550">
            <a:lnSpc>
              <a:spcPct val="90000"/>
            </a:lnSpc>
            <a:spcBef>
              <a:spcPct val="0"/>
            </a:spcBef>
            <a:spcAft>
              <a:spcPct val="35000"/>
            </a:spcAft>
            <a:buNone/>
          </a:pPr>
          <a:r>
            <a:rPr lang="en-US" sz="1900" kern="1200" dirty="0">
              <a:solidFill>
                <a:schemeClr val="bg1"/>
              </a:solidFill>
            </a:rPr>
            <a:t>Disciplinary referrals</a:t>
          </a:r>
        </a:p>
        <a:p>
          <a:pPr marL="0" lvl="0" indent="0" algn="l" defTabSz="844550">
            <a:lnSpc>
              <a:spcPct val="90000"/>
            </a:lnSpc>
            <a:spcBef>
              <a:spcPct val="0"/>
            </a:spcBef>
            <a:spcAft>
              <a:spcPct val="35000"/>
            </a:spcAft>
            <a:buNone/>
          </a:pPr>
          <a:r>
            <a:rPr lang="en-US" sz="1900" kern="1200" dirty="0">
              <a:solidFill>
                <a:schemeClr val="bg1"/>
              </a:solidFill>
            </a:rPr>
            <a:t>Focus on school rules</a:t>
          </a:r>
        </a:p>
      </dsp:txBody>
      <dsp:txXfrm>
        <a:off x="4631202" y="1052559"/>
        <a:ext cx="2544467" cy="2679242"/>
      </dsp:txXfrm>
    </dsp:sp>
    <dsp:sp modelId="{2EDEE390-7D53-2741-8EFE-AA596D8F7771}">
      <dsp:nvSpPr>
        <dsp:cNvPr id="0" name=""/>
        <dsp:cNvSpPr/>
      </dsp:nvSpPr>
      <dsp:spPr>
        <a:xfrm rot="16200000">
          <a:off x="-712140" y="1561677"/>
          <a:ext cx="3444740" cy="978641"/>
        </a:xfrm>
        <a:prstGeom prst="rightArrow">
          <a:avLst>
            <a:gd name="adj1" fmla="val 49830"/>
            <a:gd name="adj2" fmla="val 6066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r" defTabSz="977900">
            <a:lnSpc>
              <a:spcPct val="90000"/>
            </a:lnSpc>
            <a:spcBef>
              <a:spcPct val="0"/>
            </a:spcBef>
            <a:spcAft>
              <a:spcPct val="35000"/>
            </a:spcAft>
            <a:buNone/>
          </a:pPr>
          <a:r>
            <a:rPr lang="en-US" sz="2200" kern="1200" dirty="0"/>
            <a:t>Increase </a:t>
          </a:r>
        </a:p>
      </dsp:txBody>
      <dsp:txXfrm>
        <a:off x="-564234" y="1955076"/>
        <a:ext cx="3148927" cy="487657"/>
      </dsp:txXfrm>
    </dsp:sp>
    <dsp:sp modelId="{913DED52-9AC2-FA42-BDFD-E028C9716072}">
      <dsp:nvSpPr>
        <dsp:cNvPr id="0" name=""/>
        <dsp:cNvSpPr/>
      </dsp:nvSpPr>
      <dsp:spPr>
        <a:xfrm rot="5400000">
          <a:off x="6255609" y="2046418"/>
          <a:ext cx="3444740" cy="978641"/>
        </a:xfrm>
        <a:prstGeom prst="rightArrow">
          <a:avLst>
            <a:gd name="adj1" fmla="val 49830"/>
            <a:gd name="adj2" fmla="val 6066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r" defTabSz="977900">
            <a:lnSpc>
              <a:spcPct val="90000"/>
            </a:lnSpc>
            <a:spcBef>
              <a:spcPct val="0"/>
            </a:spcBef>
            <a:spcAft>
              <a:spcPct val="35000"/>
            </a:spcAft>
            <a:buNone/>
          </a:pPr>
          <a:r>
            <a:rPr lang="en-US" sz="2200" kern="1200" dirty="0"/>
            <a:t>Decrease</a:t>
          </a:r>
        </a:p>
      </dsp:txBody>
      <dsp:txXfrm>
        <a:off x="6403516" y="2144004"/>
        <a:ext cx="3148927" cy="4876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30A61-F9B3-3547-95E0-C04382E60E0B}">
      <dsp:nvSpPr>
        <dsp:cNvPr id="0" name=""/>
        <dsp:cNvSpPr/>
      </dsp:nvSpPr>
      <dsp:spPr>
        <a:xfrm>
          <a:off x="45" y="759997"/>
          <a:ext cx="4386353" cy="1754541"/>
        </a:xfrm>
        <a:prstGeom prst="rect">
          <a:avLst/>
        </a:prstGeom>
        <a:solidFill>
          <a:srgbClr val="FF0000"/>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264160" rIns="462280" bIns="264160" numCol="1" spcCol="1270" anchor="ctr" anchorCtr="0">
          <a:noAutofit/>
        </a:bodyPr>
        <a:lstStyle/>
        <a:p>
          <a:pPr marL="0" lvl="0" indent="0" algn="ctr" defTabSz="2889250">
            <a:lnSpc>
              <a:spcPct val="90000"/>
            </a:lnSpc>
            <a:spcBef>
              <a:spcPct val="0"/>
            </a:spcBef>
            <a:spcAft>
              <a:spcPct val="35000"/>
            </a:spcAft>
            <a:buNone/>
          </a:pPr>
          <a:r>
            <a:rPr lang="en-US" sz="6500" kern="1200" dirty="0"/>
            <a:t>Not This</a:t>
          </a:r>
        </a:p>
      </dsp:txBody>
      <dsp:txXfrm>
        <a:off x="45" y="759997"/>
        <a:ext cx="4386353" cy="1754541"/>
      </dsp:txXfrm>
    </dsp:sp>
    <dsp:sp modelId="{BB86738D-547E-BD48-8E4F-B1F547B667C8}">
      <dsp:nvSpPr>
        <dsp:cNvPr id="0" name=""/>
        <dsp:cNvSpPr/>
      </dsp:nvSpPr>
      <dsp:spPr>
        <a:xfrm>
          <a:off x="45" y="2514539"/>
          <a:ext cx="4386353" cy="285480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What was the rule? Who broke the rule?</a:t>
          </a:r>
        </a:p>
        <a:p>
          <a:pPr marL="228600" lvl="1" indent="-228600" algn="l" defTabSz="1066800">
            <a:lnSpc>
              <a:spcPct val="90000"/>
            </a:lnSpc>
            <a:spcBef>
              <a:spcPct val="0"/>
            </a:spcBef>
            <a:spcAft>
              <a:spcPct val="15000"/>
            </a:spcAft>
            <a:buChar char="•"/>
          </a:pPr>
          <a:r>
            <a:rPr lang="en-US" sz="2400" kern="1200" dirty="0"/>
            <a:t>According to the rules what should be your punishment</a:t>
          </a:r>
        </a:p>
        <a:p>
          <a:pPr marL="228600" lvl="1" indent="-228600" algn="l" defTabSz="1066800">
            <a:lnSpc>
              <a:spcPct val="90000"/>
            </a:lnSpc>
            <a:spcBef>
              <a:spcPct val="0"/>
            </a:spcBef>
            <a:spcAft>
              <a:spcPct val="15000"/>
            </a:spcAft>
            <a:buChar char="•"/>
          </a:pPr>
          <a:r>
            <a:rPr lang="en-US" sz="2400" kern="1200" dirty="0"/>
            <a:t>Administrator discipline decisions</a:t>
          </a:r>
        </a:p>
      </dsp:txBody>
      <dsp:txXfrm>
        <a:off x="45" y="2514539"/>
        <a:ext cx="4386353" cy="2854800"/>
      </dsp:txXfrm>
    </dsp:sp>
    <dsp:sp modelId="{BCC0002D-FAA0-1F41-9DF6-F8A0120D42A1}">
      <dsp:nvSpPr>
        <dsp:cNvPr id="0" name=""/>
        <dsp:cNvSpPr/>
      </dsp:nvSpPr>
      <dsp:spPr>
        <a:xfrm>
          <a:off x="5000488" y="759997"/>
          <a:ext cx="4386353" cy="1754541"/>
        </a:xfrm>
        <a:prstGeom prst="rect">
          <a:avLst/>
        </a:prstGeom>
        <a:solidFill>
          <a:srgbClr val="00B050"/>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264160" rIns="462280" bIns="264160" numCol="1" spcCol="1270" anchor="ctr" anchorCtr="0">
          <a:noAutofit/>
        </a:bodyPr>
        <a:lstStyle/>
        <a:p>
          <a:pPr marL="0" lvl="0" indent="0" algn="ctr" defTabSz="2889250">
            <a:lnSpc>
              <a:spcPct val="90000"/>
            </a:lnSpc>
            <a:spcBef>
              <a:spcPct val="0"/>
            </a:spcBef>
            <a:spcAft>
              <a:spcPct val="35000"/>
            </a:spcAft>
            <a:buNone/>
          </a:pPr>
          <a:r>
            <a:rPr lang="en-US" sz="6500" kern="1200" dirty="0"/>
            <a:t>But This</a:t>
          </a:r>
        </a:p>
      </dsp:txBody>
      <dsp:txXfrm>
        <a:off x="5000488" y="759997"/>
        <a:ext cx="4386353" cy="1754541"/>
      </dsp:txXfrm>
    </dsp:sp>
    <dsp:sp modelId="{9BC13747-4BAD-7C46-8DF9-BAE508FDAE63}">
      <dsp:nvSpPr>
        <dsp:cNvPr id="0" name=""/>
        <dsp:cNvSpPr/>
      </dsp:nvSpPr>
      <dsp:spPr>
        <a:xfrm>
          <a:off x="5000488" y="2514539"/>
          <a:ext cx="4386353" cy="285480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What was the harm and who was affected?</a:t>
          </a:r>
        </a:p>
        <a:p>
          <a:pPr marL="228600" lvl="1" indent="-228600" algn="l" defTabSz="1066800">
            <a:lnSpc>
              <a:spcPct val="90000"/>
            </a:lnSpc>
            <a:spcBef>
              <a:spcPct val="0"/>
            </a:spcBef>
            <a:spcAft>
              <a:spcPct val="15000"/>
            </a:spcAft>
            <a:buChar char="•"/>
          </a:pPr>
          <a:r>
            <a:rPr lang="en-US" sz="2400" kern="1200" dirty="0"/>
            <a:t>How do we fix this (repair the harm)</a:t>
          </a:r>
        </a:p>
        <a:p>
          <a:pPr marL="228600" lvl="1" indent="-228600" algn="l" defTabSz="1066800">
            <a:lnSpc>
              <a:spcPct val="90000"/>
            </a:lnSpc>
            <a:spcBef>
              <a:spcPct val="0"/>
            </a:spcBef>
            <a:spcAft>
              <a:spcPct val="15000"/>
            </a:spcAft>
            <a:buChar char="•"/>
          </a:pPr>
          <a:r>
            <a:rPr lang="en-US" sz="2400" kern="1200" dirty="0"/>
            <a:t>Victim, offender, and community discipline decisions</a:t>
          </a:r>
        </a:p>
      </dsp:txBody>
      <dsp:txXfrm>
        <a:off x="5000488" y="2514539"/>
        <a:ext cx="4386353" cy="2854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741B4-AAD3-7A43-A2D9-BCE53A25E345}">
      <dsp:nvSpPr>
        <dsp:cNvPr id="0" name=""/>
        <dsp:cNvSpPr/>
      </dsp:nvSpPr>
      <dsp:spPr>
        <a:xfrm rot="5400000">
          <a:off x="3506806" y="130656"/>
          <a:ext cx="2008628" cy="1747506"/>
        </a:xfrm>
        <a:prstGeom prst="hexagon">
          <a:avLst>
            <a:gd name="adj" fmla="val 2500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Peer mediation</a:t>
          </a:r>
        </a:p>
      </dsp:txBody>
      <dsp:txXfrm rot="-5400000">
        <a:off x="3909687" y="313106"/>
        <a:ext cx="1202866" cy="1382606"/>
      </dsp:txXfrm>
    </dsp:sp>
    <dsp:sp modelId="{1714E350-B9D8-3642-BEE1-2CAE34E2BCB4}">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0EA6010B-EE75-1147-B927-819F517683E1}">
      <dsp:nvSpPr>
        <dsp:cNvPr id="0" name=""/>
        <dsp:cNvSpPr/>
      </dsp:nvSpPr>
      <dsp:spPr>
        <a:xfrm rot="5400000">
          <a:off x="1619499" y="130656"/>
          <a:ext cx="2008628" cy="1747506"/>
        </a:xfrm>
        <a:prstGeom prst="hexagon">
          <a:avLst>
            <a:gd name="adj" fmla="val 2500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Victim-offender mediation</a:t>
          </a:r>
        </a:p>
      </dsp:txBody>
      <dsp:txXfrm rot="-5400000">
        <a:off x="2022380" y="313106"/>
        <a:ext cx="1202866" cy="1382606"/>
      </dsp:txXfrm>
    </dsp:sp>
    <dsp:sp modelId="{ACD88819-D332-4445-9433-346319FB618F}">
      <dsp:nvSpPr>
        <dsp:cNvPr id="0" name=""/>
        <dsp:cNvSpPr/>
      </dsp:nvSpPr>
      <dsp:spPr>
        <a:xfrm rot="5400000">
          <a:off x="2559537" y="1835580"/>
          <a:ext cx="2008628" cy="1747506"/>
        </a:xfrm>
        <a:prstGeom prst="hexagon">
          <a:avLst>
            <a:gd name="adj" fmla="val 2500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Mediation Circles</a:t>
          </a:r>
        </a:p>
      </dsp:txBody>
      <dsp:txXfrm rot="-5400000">
        <a:off x="2962418" y="2018030"/>
        <a:ext cx="1202866" cy="1382606"/>
      </dsp:txXfrm>
    </dsp:sp>
    <dsp:sp modelId="{E2E0A7CB-8D03-C741-ACED-71E87F2117B9}">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sp>
    <dsp:sp modelId="{82697021-A9EA-3849-AF00-6220B33E94C8}">
      <dsp:nvSpPr>
        <dsp:cNvPr id="0" name=""/>
        <dsp:cNvSpPr/>
      </dsp:nvSpPr>
      <dsp:spPr>
        <a:xfrm rot="5400000">
          <a:off x="4446844" y="1835580"/>
          <a:ext cx="2008628" cy="1747506"/>
        </a:xfrm>
        <a:prstGeom prst="hexagon">
          <a:avLst>
            <a:gd name="adj" fmla="val 2500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Peer Courts</a:t>
          </a:r>
        </a:p>
      </dsp:txBody>
      <dsp:txXfrm rot="-5400000">
        <a:off x="4849725" y="2018030"/>
        <a:ext cx="1202866" cy="1382606"/>
      </dsp:txXfrm>
    </dsp:sp>
    <dsp:sp modelId="{D81B30E7-169F-C14B-AC57-2B64FCEB0345}">
      <dsp:nvSpPr>
        <dsp:cNvPr id="0" name=""/>
        <dsp:cNvSpPr/>
      </dsp:nvSpPr>
      <dsp:spPr>
        <a:xfrm rot="5400000">
          <a:off x="3506806" y="3540503"/>
          <a:ext cx="2008628" cy="1747506"/>
        </a:xfrm>
        <a:prstGeom prst="hexagon">
          <a:avLst>
            <a:gd name="adj" fmla="val 25000"/>
            <a:gd name="vf" fmla="val 115470"/>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Mediation Programs</a:t>
          </a:r>
        </a:p>
      </dsp:txBody>
      <dsp:txXfrm rot="-5400000">
        <a:off x="3909687" y="3722953"/>
        <a:ext cx="1202866" cy="1382606"/>
      </dsp:txXfrm>
    </dsp:sp>
    <dsp:sp modelId="{A1571F02-F20B-604B-A6FC-DFF0A3422494}">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4079B145-9CB3-BB4F-A897-A0213DCB52DF}">
      <dsp:nvSpPr>
        <dsp:cNvPr id="0" name=""/>
        <dsp:cNvSpPr/>
      </dsp:nvSpPr>
      <dsp:spPr>
        <a:xfrm rot="5400000">
          <a:off x="1619499" y="3540503"/>
          <a:ext cx="2008628" cy="1747506"/>
        </a:xfrm>
        <a:prstGeom prst="hexagon">
          <a:avLst>
            <a:gd name="adj" fmla="val 25000"/>
            <a:gd name="vf" fmla="val 115470"/>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In-kind restitution</a:t>
          </a:r>
        </a:p>
      </dsp:txBody>
      <dsp:txXfrm rot="-5400000">
        <a:off x="2022380" y="3722953"/>
        <a:ext cx="1202866" cy="138260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CDA7B4-9A93-A849-B616-E0B739C0252E}"/>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64E827D-4F69-1245-BDB3-413435DCF040}"/>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0D4B341B-6962-134F-B9B1-131FA30212A3}" type="datetimeFigureOut">
              <a:rPr lang="en-US" smtClean="0"/>
              <a:t>2/28/19</a:t>
            </a:fld>
            <a:endParaRPr lang="en-US"/>
          </a:p>
        </p:txBody>
      </p:sp>
      <p:sp>
        <p:nvSpPr>
          <p:cNvPr id="4" name="Footer Placeholder 3">
            <a:extLst>
              <a:ext uri="{FF2B5EF4-FFF2-40B4-BE49-F238E27FC236}">
                <a16:creationId xmlns:a16="http://schemas.microsoft.com/office/drawing/2014/main" id="{82275480-28A7-0945-B753-56426B8C36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B2045FD-046E-6C4A-AE51-50CA7486F5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B11F11-5DAA-284D-A6F2-20FFDC506803}" type="slidenum">
              <a:rPr lang="en-US" smtClean="0"/>
              <a:t>‹#›</a:t>
            </a:fld>
            <a:endParaRPr lang="en-US"/>
          </a:p>
        </p:txBody>
      </p:sp>
    </p:spTree>
    <p:extLst>
      <p:ext uri="{BB962C8B-B14F-4D97-AF65-F5344CB8AC3E}">
        <p14:creationId xmlns:p14="http://schemas.microsoft.com/office/powerpoint/2010/main" val="1760797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CE24C7BC-F6FB-734B-BDC2-9F6F2F803589}" type="datetimeFigureOut">
              <a:rPr lang="en-US" smtClean="0"/>
              <a:t>2/28/19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4A091-1F93-AB42-9876-C18828070498}" type="slidenum">
              <a:rPr lang="en-US" smtClean="0"/>
              <a:t>‹#›</a:t>
            </a:fld>
            <a:endParaRPr lang="en-US"/>
          </a:p>
        </p:txBody>
      </p:sp>
    </p:spTree>
    <p:extLst>
      <p:ext uri="{BB962C8B-B14F-4D97-AF65-F5344CB8AC3E}">
        <p14:creationId xmlns:p14="http://schemas.microsoft.com/office/powerpoint/2010/main" val="3970851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4A091-1F93-AB42-9876-C18828070498}" type="slidenum">
              <a:rPr lang="en-US" smtClean="0"/>
              <a:t>1</a:t>
            </a:fld>
            <a:endParaRPr lang="en-US"/>
          </a:p>
        </p:txBody>
      </p:sp>
    </p:spTree>
    <p:extLst>
      <p:ext uri="{BB962C8B-B14F-4D97-AF65-F5344CB8AC3E}">
        <p14:creationId xmlns:p14="http://schemas.microsoft.com/office/powerpoint/2010/main" val="480221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A091-1F93-AB42-9876-C18828070498}" type="slidenum">
              <a:rPr lang="en-US" smtClean="0"/>
              <a:t>19</a:t>
            </a:fld>
            <a:endParaRPr lang="en-US"/>
          </a:p>
        </p:txBody>
      </p:sp>
    </p:spTree>
    <p:extLst>
      <p:ext uri="{BB962C8B-B14F-4D97-AF65-F5344CB8AC3E}">
        <p14:creationId xmlns:p14="http://schemas.microsoft.com/office/powerpoint/2010/main" val="1674237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A091-1F93-AB42-9876-C18828070498}" type="slidenum">
              <a:rPr lang="en-US" smtClean="0"/>
              <a:t>24</a:t>
            </a:fld>
            <a:endParaRPr lang="en-US"/>
          </a:p>
        </p:txBody>
      </p:sp>
    </p:spTree>
    <p:extLst>
      <p:ext uri="{BB962C8B-B14F-4D97-AF65-F5344CB8AC3E}">
        <p14:creationId xmlns:p14="http://schemas.microsoft.com/office/powerpoint/2010/main" val="1307980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A091-1F93-AB42-9876-C18828070498}" type="slidenum">
              <a:rPr lang="en-US" smtClean="0"/>
              <a:t>27</a:t>
            </a:fld>
            <a:endParaRPr lang="en-US"/>
          </a:p>
        </p:txBody>
      </p:sp>
    </p:spTree>
    <p:extLst>
      <p:ext uri="{BB962C8B-B14F-4D97-AF65-F5344CB8AC3E}">
        <p14:creationId xmlns:p14="http://schemas.microsoft.com/office/powerpoint/2010/main" val="3844441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A091-1F93-AB42-9876-C18828070498}" type="slidenum">
              <a:rPr lang="en-US" smtClean="0"/>
              <a:t>28</a:t>
            </a:fld>
            <a:endParaRPr lang="en-US"/>
          </a:p>
        </p:txBody>
      </p:sp>
    </p:spTree>
    <p:extLst>
      <p:ext uri="{BB962C8B-B14F-4D97-AF65-F5344CB8AC3E}">
        <p14:creationId xmlns:p14="http://schemas.microsoft.com/office/powerpoint/2010/main" val="596094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A091-1F93-AB42-9876-C18828070498}" type="slidenum">
              <a:rPr lang="en-US" smtClean="0"/>
              <a:t>30</a:t>
            </a:fld>
            <a:endParaRPr lang="en-US"/>
          </a:p>
        </p:txBody>
      </p:sp>
    </p:spTree>
    <p:extLst>
      <p:ext uri="{BB962C8B-B14F-4D97-AF65-F5344CB8AC3E}">
        <p14:creationId xmlns:p14="http://schemas.microsoft.com/office/powerpoint/2010/main" val="4100876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A091-1F93-AB42-9876-C18828070498}" type="slidenum">
              <a:rPr lang="en-US" smtClean="0"/>
              <a:t>31</a:t>
            </a:fld>
            <a:endParaRPr lang="en-US"/>
          </a:p>
        </p:txBody>
      </p:sp>
    </p:spTree>
    <p:extLst>
      <p:ext uri="{BB962C8B-B14F-4D97-AF65-F5344CB8AC3E}">
        <p14:creationId xmlns:p14="http://schemas.microsoft.com/office/powerpoint/2010/main" val="3422634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784A091-1F93-AB42-9876-C18828070498}" type="slidenum">
              <a:rPr lang="en-US" smtClean="0"/>
              <a:t>32</a:t>
            </a:fld>
            <a:endParaRPr lang="en-US"/>
          </a:p>
        </p:txBody>
      </p:sp>
    </p:spTree>
    <p:extLst>
      <p:ext uri="{BB962C8B-B14F-4D97-AF65-F5344CB8AC3E}">
        <p14:creationId xmlns:p14="http://schemas.microsoft.com/office/powerpoint/2010/main" val="95966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784A091-1F93-AB42-9876-C18828070498}" type="slidenum">
              <a:rPr lang="en-US" smtClean="0"/>
              <a:t>34</a:t>
            </a:fld>
            <a:endParaRPr lang="en-US"/>
          </a:p>
        </p:txBody>
      </p:sp>
    </p:spTree>
    <p:extLst>
      <p:ext uri="{BB962C8B-B14F-4D97-AF65-F5344CB8AC3E}">
        <p14:creationId xmlns:p14="http://schemas.microsoft.com/office/powerpoint/2010/main" val="262329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A091-1F93-AB42-9876-C18828070498}" type="slidenum">
              <a:rPr lang="en-US" smtClean="0"/>
              <a:t>4</a:t>
            </a:fld>
            <a:endParaRPr lang="en-US"/>
          </a:p>
        </p:txBody>
      </p:sp>
    </p:spTree>
    <p:extLst>
      <p:ext uri="{BB962C8B-B14F-4D97-AF65-F5344CB8AC3E}">
        <p14:creationId xmlns:p14="http://schemas.microsoft.com/office/powerpoint/2010/main" val="392901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84A091-1F93-AB42-9876-C18828070498}" type="slidenum">
              <a:rPr lang="en-US" smtClean="0"/>
              <a:t>8</a:t>
            </a:fld>
            <a:endParaRPr lang="en-US"/>
          </a:p>
        </p:txBody>
      </p:sp>
    </p:spTree>
    <p:extLst>
      <p:ext uri="{BB962C8B-B14F-4D97-AF65-F5344CB8AC3E}">
        <p14:creationId xmlns:p14="http://schemas.microsoft.com/office/powerpoint/2010/main" val="550876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A091-1F93-AB42-9876-C18828070498}" type="slidenum">
              <a:rPr lang="en-US" smtClean="0"/>
              <a:t>11</a:t>
            </a:fld>
            <a:endParaRPr lang="en-US"/>
          </a:p>
        </p:txBody>
      </p:sp>
    </p:spTree>
    <p:extLst>
      <p:ext uri="{BB962C8B-B14F-4D97-AF65-F5344CB8AC3E}">
        <p14:creationId xmlns:p14="http://schemas.microsoft.com/office/powerpoint/2010/main" val="4229171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784A091-1F93-AB42-9876-C18828070498}" type="slidenum">
              <a:rPr lang="en-US" smtClean="0"/>
              <a:t>12</a:t>
            </a:fld>
            <a:endParaRPr lang="en-US"/>
          </a:p>
        </p:txBody>
      </p:sp>
    </p:spTree>
    <p:extLst>
      <p:ext uri="{BB962C8B-B14F-4D97-AF65-F5344CB8AC3E}">
        <p14:creationId xmlns:p14="http://schemas.microsoft.com/office/powerpoint/2010/main" val="3262733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A091-1F93-AB42-9876-C18828070498}" type="slidenum">
              <a:rPr lang="en-US" smtClean="0"/>
              <a:t>13</a:t>
            </a:fld>
            <a:endParaRPr lang="en-US"/>
          </a:p>
        </p:txBody>
      </p:sp>
    </p:spTree>
    <p:extLst>
      <p:ext uri="{BB962C8B-B14F-4D97-AF65-F5344CB8AC3E}">
        <p14:creationId xmlns:p14="http://schemas.microsoft.com/office/powerpoint/2010/main" val="642468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A091-1F93-AB42-9876-C18828070498}" type="slidenum">
              <a:rPr lang="en-US" smtClean="0"/>
              <a:t>15</a:t>
            </a:fld>
            <a:endParaRPr lang="en-US"/>
          </a:p>
        </p:txBody>
      </p:sp>
    </p:spTree>
    <p:extLst>
      <p:ext uri="{BB962C8B-B14F-4D97-AF65-F5344CB8AC3E}">
        <p14:creationId xmlns:p14="http://schemas.microsoft.com/office/powerpoint/2010/main" val="3519266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3784A091-1F93-AB42-9876-C18828070498}" type="slidenum">
              <a:rPr lang="en-US" smtClean="0"/>
              <a:t>16</a:t>
            </a:fld>
            <a:endParaRPr lang="en-US"/>
          </a:p>
        </p:txBody>
      </p:sp>
    </p:spTree>
    <p:extLst>
      <p:ext uri="{BB962C8B-B14F-4D97-AF65-F5344CB8AC3E}">
        <p14:creationId xmlns:p14="http://schemas.microsoft.com/office/powerpoint/2010/main" val="3525220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can name all 6 of the social work ethics. </a:t>
            </a:r>
          </a:p>
        </p:txBody>
      </p:sp>
      <p:sp>
        <p:nvSpPr>
          <p:cNvPr id="4" name="Slide Number Placeholder 3"/>
          <p:cNvSpPr>
            <a:spLocks noGrp="1"/>
          </p:cNvSpPr>
          <p:nvPr>
            <p:ph type="sldNum" sz="quarter" idx="5"/>
          </p:nvPr>
        </p:nvSpPr>
        <p:spPr/>
        <p:txBody>
          <a:bodyPr/>
          <a:lstStyle/>
          <a:p>
            <a:fld id="{3784A091-1F93-AB42-9876-C18828070498}" type="slidenum">
              <a:rPr lang="en-US" smtClean="0"/>
              <a:t>18</a:t>
            </a:fld>
            <a:endParaRPr lang="en-US"/>
          </a:p>
        </p:txBody>
      </p:sp>
    </p:spTree>
    <p:extLst>
      <p:ext uri="{BB962C8B-B14F-4D97-AF65-F5344CB8AC3E}">
        <p14:creationId xmlns:p14="http://schemas.microsoft.com/office/powerpoint/2010/main" val="1916624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2/28/19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2573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2/28/19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4753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2/28/19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8368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2/28/19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0161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2/28/19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730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2/28/19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3476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2/28/19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5914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2/28/19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1755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2/28/19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4429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2/28/19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0659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2/28/19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291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2/28/19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2710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2/28/19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4047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2/28/19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484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2/28/19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383825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j0uCrA7ePno" TargetMode="External"/><Relationship Id="rId7" Type="http://schemas.openxmlformats.org/officeDocument/2006/relationships/image" Target="../media/image16.tif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tiff"/><Relationship Id="rId5" Type="http://schemas.openxmlformats.org/officeDocument/2006/relationships/image" Target="../media/image14.tiff"/><Relationship Id="rId4" Type="http://schemas.openxmlformats.org/officeDocument/2006/relationships/image" Target="../media/image13.tiff"/></Relationships>
</file>

<file path=ppt/slides/_rels/slide1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XSZ7X-Ot2k8"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0.svg"/></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LQWNyS4QSao"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doi-org.proxycu.wrlc.org/10.1177/003172171109300204" TargetMode="External"/><Relationship Id="rId7" Type="http://schemas.openxmlformats.org/officeDocument/2006/relationships/hyperlink" Target="https://www.civilrightsproject.ucla.edu/resources/projects/center-for-civil-rights-remedies/school-to-prison-folder/state-reports/dignity-disparity-and-desistance-" TargetMode="External"/><Relationship Id="rId2" Type="http://schemas.openxmlformats.org/officeDocument/2006/relationships/hyperlink" Target="https://doi.org/10.1177/1555458915626758" TargetMode="External"/><Relationship Id="rId1" Type="http://schemas.openxmlformats.org/officeDocument/2006/relationships/slideLayout" Target="../slideLayouts/slideLayout7.xml"/><Relationship Id="rId6" Type="http://schemas.openxmlformats.org/officeDocument/2006/relationships/hyperlink" Target="http://grandchallengesforsocialwork.org/wp-content/uploads/2015/12/WP4-with-cover.pdf" TargetMode="External"/><Relationship Id="rId5" Type="http://schemas.openxmlformats.org/officeDocument/2006/relationships/hyperlink" Target="https://www.ncd.gov/sites/default/files/Documents/NCD_School-to-PrisonReport_508-PDF.pdf" TargetMode="External"/><Relationship Id="rId4" Type="http://schemas.openxmlformats.org/officeDocument/2006/relationships/hyperlink" Target="http://schoollawcenter.com/wp/wp-content/uploads/2012/10/Alternative-Disciplinary-"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54butler@cua.edu" TargetMode="External"/><Relationship Id="rId2" Type="http://schemas.openxmlformats.org/officeDocument/2006/relationships/hyperlink" Target="mailto:butler.timmesha@gmail.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30829-182B-BC40-9FD0-95471760E826}"/>
              </a:ext>
            </a:extLst>
          </p:cNvPr>
          <p:cNvSpPr>
            <a:spLocks noGrp="1"/>
          </p:cNvSpPr>
          <p:nvPr>
            <p:ph type="ctrTitle"/>
          </p:nvPr>
        </p:nvSpPr>
        <p:spPr/>
        <p:txBody>
          <a:bodyPr/>
          <a:lstStyle/>
          <a:p>
            <a:r>
              <a:rPr lang="en-US" b="0" dirty="0"/>
              <a:t>School to Prison Pipeline: School Strategies necessary for smart </a:t>
            </a:r>
            <a:r>
              <a:rPr lang="en-US" b="0" dirty="0" err="1"/>
              <a:t>decarceration</a:t>
            </a:r>
            <a:r>
              <a:rPr lang="en-US" b="0" dirty="0"/>
              <a:t>.</a:t>
            </a:r>
            <a:endParaRPr lang="en-US" i="1" dirty="0"/>
          </a:p>
        </p:txBody>
      </p:sp>
      <p:sp>
        <p:nvSpPr>
          <p:cNvPr id="3" name="Subtitle 2">
            <a:extLst>
              <a:ext uri="{FF2B5EF4-FFF2-40B4-BE49-F238E27FC236}">
                <a16:creationId xmlns:a16="http://schemas.microsoft.com/office/drawing/2014/main" id="{D4B49BE8-7E15-634D-A44E-70E461DF2CD5}"/>
              </a:ext>
            </a:extLst>
          </p:cNvPr>
          <p:cNvSpPr>
            <a:spLocks noGrp="1"/>
          </p:cNvSpPr>
          <p:nvPr>
            <p:ph type="subTitle" idx="1"/>
          </p:nvPr>
        </p:nvSpPr>
        <p:spPr>
          <a:xfrm>
            <a:off x="810001" y="5280847"/>
            <a:ext cx="10572000" cy="1048516"/>
          </a:xfrm>
        </p:spPr>
        <p:txBody>
          <a:bodyPr>
            <a:normAutofit fontScale="92500" lnSpcReduction="10000"/>
          </a:bodyPr>
          <a:lstStyle/>
          <a:p>
            <a:r>
              <a:rPr lang="en-US" dirty="0" err="1"/>
              <a:t>Timmesha</a:t>
            </a:r>
            <a:r>
              <a:rPr lang="en-US" dirty="0"/>
              <a:t> Butler, MSW, LICSW, LCSW</a:t>
            </a:r>
          </a:p>
          <a:p>
            <a:r>
              <a:rPr lang="en-US" dirty="0"/>
              <a:t>2019 National School Social Work Conference Orlando, Florida </a:t>
            </a:r>
          </a:p>
          <a:p>
            <a:r>
              <a:rPr lang="en-US" dirty="0"/>
              <a:t>School Social Work Association of America</a:t>
            </a:r>
          </a:p>
        </p:txBody>
      </p:sp>
    </p:spTree>
    <p:extLst>
      <p:ext uri="{BB962C8B-B14F-4D97-AF65-F5344CB8AC3E}">
        <p14:creationId xmlns:p14="http://schemas.microsoft.com/office/powerpoint/2010/main" val="3110732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3ECF-8901-8843-97B6-D8EF6D2C9B11}"/>
              </a:ext>
            </a:extLst>
          </p:cNvPr>
          <p:cNvSpPr>
            <a:spLocks noGrp="1"/>
          </p:cNvSpPr>
          <p:nvPr>
            <p:ph type="title"/>
          </p:nvPr>
        </p:nvSpPr>
        <p:spPr/>
        <p:txBody>
          <a:bodyPr/>
          <a:lstStyle/>
          <a:p>
            <a:pPr algn="ctr"/>
            <a:r>
              <a:rPr lang="en-US" dirty="0">
                <a:solidFill>
                  <a:schemeClr val="tx1"/>
                </a:solidFill>
              </a:rPr>
              <a:t>Who’s Who of the SPP  </a:t>
            </a:r>
          </a:p>
        </p:txBody>
      </p:sp>
      <p:graphicFrame>
        <p:nvGraphicFramePr>
          <p:cNvPr id="7" name="Content Placeholder 6">
            <a:extLst>
              <a:ext uri="{FF2B5EF4-FFF2-40B4-BE49-F238E27FC236}">
                <a16:creationId xmlns:a16="http://schemas.microsoft.com/office/drawing/2014/main" id="{63998419-589A-B448-B9E5-CB921C1B427B}"/>
              </a:ext>
            </a:extLst>
          </p:cNvPr>
          <p:cNvGraphicFramePr>
            <a:graphicFrameLocks noGrp="1"/>
          </p:cNvGraphicFramePr>
          <p:nvPr>
            <p:ph sz="half" idx="2"/>
            <p:extLst>
              <p:ext uri="{D42A27DB-BD31-4B8C-83A1-F6EECF244321}">
                <p14:modId xmlns:p14="http://schemas.microsoft.com/office/powerpoint/2010/main" val="2123677809"/>
              </p:ext>
            </p:extLst>
          </p:nvPr>
        </p:nvGraphicFramePr>
        <p:xfrm>
          <a:off x="6188075" y="2222500"/>
          <a:ext cx="5194300" cy="36385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68755D3C-31AD-6440-A906-E8F23414ADE8}"/>
              </a:ext>
            </a:extLst>
          </p:cNvPr>
          <p:cNvGraphicFramePr/>
          <p:nvPr>
            <p:extLst>
              <p:ext uri="{D42A27DB-BD31-4B8C-83A1-F6EECF244321}">
                <p14:modId xmlns:p14="http://schemas.microsoft.com/office/powerpoint/2010/main" val="1541752492"/>
              </p:ext>
            </p:extLst>
          </p:nvPr>
        </p:nvGraphicFramePr>
        <p:xfrm>
          <a:off x="928687" y="2363786"/>
          <a:ext cx="4600575" cy="349726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CF72412-2F3B-D94D-90E0-5A0F6D7EC57F}"/>
              </a:ext>
            </a:extLst>
          </p:cNvPr>
          <p:cNvSpPr txBox="1"/>
          <p:nvPr/>
        </p:nvSpPr>
        <p:spPr>
          <a:xfrm>
            <a:off x="4100513" y="5676384"/>
            <a:ext cx="1643063"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OJJDP, 2015</a:t>
            </a:r>
          </a:p>
        </p:txBody>
      </p:sp>
      <p:sp>
        <p:nvSpPr>
          <p:cNvPr id="13" name="TextBox 12">
            <a:extLst>
              <a:ext uri="{FF2B5EF4-FFF2-40B4-BE49-F238E27FC236}">
                <a16:creationId xmlns:a16="http://schemas.microsoft.com/office/drawing/2014/main" id="{D6FE5ED6-A953-ED44-BE2E-CA7999CC57DA}"/>
              </a:ext>
            </a:extLst>
          </p:cNvPr>
          <p:cNvSpPr txBox="1"/>
          <p:nvPr/>
        </p:nvSpPr>
        <p:spPr>
          <a:xfrm>
            <a:off x="9839326" y="5676384"/>
            <a:ext cx="1643063"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NCD, 2015</a:t>
            </a:r>
          </a:p>
        </p:txBody>
      </p:sp>
    </p:spTree>
    <p:extLst>
      <p:ext uri="{BB962C8B-B14F-4D97-AF65-F5344CB8AC3E}">
        <p14:creationId xmlns:p14="http://schemas.microsoft.com/office/powerpoint/2010/main" val="2806986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Freeform 6">
            <a:extLst>
              <a:ext uri="{FF2B5EF4-FFF2-40B4-BE49-F238E27FC236}">
                <a16:creationId xmlns:a16="http://schemas.microsoft.com/office/drawing/2014/main" id="{C7C728F3-145E-426A-91AC-CDE4D984D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39F1F689-BD84-4BD2-A649-497370713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180" cy="68691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DE2DD4A6-DC96-421E-9E1C-7CD0D26814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0" y="4525094"/>
            <a:ext cx="12203151" cy="2344057"/>
            <a:chOff x="0" y="4525094"/>
            <a:chExt cx="12203151" cy="2344057"/>
          </a:xfrm>
        </p:grpSpPr>
        <p:sp>
          <p:nvSpPr>
            <p:cNvPr id="22" name="Freeform 9">
              <a:extLst>
                <a:ext uri="{FF2B5EF4-FFF2-40B4-BE49-F238E27FC236}">
                  <a16:creationId xmlns:a16="http://schemas.microsoft.com/office/drawing/2014/main" id="{5E6BB74D-E85C-4CCB-90CE-024600640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52808592-600C-4349-9F27-EC36C0BA4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flipH="1">
              <a:off x="3820" y="4536245"/>
              <a:ext cx="5660999"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B5E00D3B-1E29-4E11-BCD3-8E3A56F4BE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4813714" y="4536245"/>
              <a:ext cx="7389437"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A1574D-6F3D-CD47-BE74-EF4BBDC3C753}"/>
              </a:ext>
            </a:extLst>
          </p:cNvPr>
          <p:cNvSpPr>
            <a:spLocks noGrp="1"/>
          </p:cNvSpPr>
          <p:nvPr>
            <p:ph type="title"/>
          </p:nvPr>
        </p:nvSpPr>
        <p:spPr>
          <a:xfrm>
            <a:off x="810001" y="4817533"/>
            <a:ext cx="10572000" cy="779529"/>
          </a:xfrm>
          <a:effectLst/>
        </p:spPr>
        <p:txBody>
          <a:bodyPr vert="horz" lIns="91440" tIns="45720" rIns="91440" bIns="45720" rtlCol="0" anchor="b">
            <a:normAutofit/>
          </a:bodyPr>
          <a:lstStyle/>
          <a:p>
            <a:pPr algn="ctr"/>
            <a:r>
              <a:rPr lang="en-US" dirty="0">
                <a:solidFill>
                  <a:schemeClr val="tx1"/>
                </a:solidFill>
                <a:hlinkClick r:id="rId3"/>
              </a:rPr>
              <a:t>How did we get here?</a:t>
            </a:r>
            <a:r>
              <a:rPr lang="en-US" dirty="0">
                <a:solidFill>
                  <a:schemeClr val="tx1"/>
                </a:solidFill>
              </a:rPr>
              <a:t> </a:t>
            </a:r>
          </a:p>
        </p:txBody>
      </p:sp>
      <p:pic>
        <p:nvPicPr>
          <p:cNvPr id="10" name="Picture 9">
            <a:extLst>
              <a:ext uri="{FF2B5EF4-FFF2-40B4-BE49-F238E27FC236}">
                <a16:creationId xmlns:a16="http://schemas.microsoft.com/office/drawing/2014/main" id="{78D232FA-993D-954E-ACED-BA5E4DD49C3C}"/>
              </a:ext>
            </a:extLst>
          </p:cNvPr>
          <p:cNvPicPr>
            <a:picLocks noChangeAspect="1"/>
          </p:cNvPicPr>
          <p:nvPr/>
        </p:nvPicPr>
        <p:blipFill>
          <a:blip r:embed="rId4"/>
          <a:stretch>
            <a:fillRect/>
          </a:stretch>
        </p:blipFill>
        <p:spPr>
          <a:xfrm>
            <a:off x="632205" y="711402"/>
            <a:ext cx="2615183" cy="3460088"/>
          </a:xfrm>
          <a:prstGeom prst="roundRect">
            <a:avLst>
              <a:gd name="adj" fmla="val 3876"/>
            </a:avLst>
          </a:prstGeom>
          <a:ln>
            <a:noFill/>
          </a:ln>
          <a:effectLst/>
        </p:spPr>
      </p:pic>
      <p:pic>
        <p:nvPicPr>
          <p:cNvPr id="11" name="Picture 10">
            <a:extLst>
              <a:ext uri="{FF2B5EF4-FFF2-40B4-BE49-F238E27FC236}">
                <a16:creationId xmlns:a16="http://schemas.microsoft.com/office/drawing/2014/main" id="{883C7585-69B0-2D4A-9292-3C90A98154D9}"/>
              </a:ext>
            </a:extLst>
          </p:cNvPr>
          <p:cNvPicPr>
            <a:picLocks noChangeAspect="1"/>
          </p:cNvPicPr>
          <p:nvPr/>
        </p:nvPicPr>
        <p:blipFill>
          <a:blip r:embed="rId5"/>
          <a:stretch>
            <a:fillRect/>
          </a:stretch>
        </p:blipFill>
        <p:spPr>
          <a:xfrm>
            <a:off x="3398968" y="1133856"/>
            <a:ext cx="2615184" cy="2615184"/>
          </a:xfrm>
          <a:prstGeom prst="roundRect">
            <a:avLst>
              <a:gd name="adj" fmla="val 3876"/>
            </a:avLst>
          </a:prstGeom>
          <a:ln>
            <a:noFill/>
          </a:ln>
          <a:effectLst/>
        </p:spPr>
      </p:pic>
      <p:pic>
        <p:nvPicPr>
          <p:cNvPr id="9" name="Content Placeholder 8">
            <a:extLst>
              <a:ext uri="{FF2B5EF4-FFF2-40B4-BE49-F238E27FC236}">
                <a16:creationId xmlns:a16="http://schemas.microsoft.com/office/drawing/2014/main" id="{C5A8ADA7-605C-0248-AF9B-05F8E87870DC}"/>
              </a:ext>
            </a:extLst>
          </p:cNvPr>
          <p:cNvPicPr>
            <a:picLocks noGrp="1" noChangeAspect="1"/>
          </p:cNvPicPr>
          <p:nvPr>
            <p:ph sz="half" idx="1"/>
          </p:nvPr>
        </p:nvPicPr>
        <p:blipFill>
          <a:blip r:embed="rId6"/>
          <a:stretch>
            <a:fillRect/>
          </a:stretch>
        </p:blipFill>
        <p:spPr>
          <a:xfrm>
            <a:off x="6165731" y="1133856"/>
            <a:ext cx="2615184" cy="2615184"/>
          </a:xfrm>
          <a:prstGeom prst="roundRect">
            <a:avLst>
              <a:gd name="adj" fmla="val 3876"/>
            </a:avLst>
          </a:prstGeom>
          <a:ln>
            <a:noFill/>
          </a:ln>
          <a:effectLst/>
        </p:spPr>
      </p:pic>
      <p:pic>
        <p:nvPicPr>
          <p:cNvPr id="12" name="Picture 11">
            <a:extLst>
              <a:ext uri="{FF2B5EF4-FFF2-40B4-BE49-F238E27FC236}">
                <a16:creationId xmlns:a16="http://schemas.microsoft.com/office/drawing/2014/main" id="{98299D93-6663-E243-B77D-9B5C45B087A8}"/>
              </a:ext>
            </a:extLst>
          </p:cNvPr>
          <p:cNvPicPr>
            <a:picLocks noChangeAspect="1"/>
          </p:cNvPicPr>
          <p:nvPr/>
        </p:nvPicPr>
        <p:blipFill>
          <a:blip r:embed="rId7"/>
          <a:stretch>
            <a:fillRect/>
          </a:stretch>
        </p:blipFill>
        <p:spPr>
          <a:xfrm>
            <a:off x="8932495" y="1709196"/>
            <a:ext cx="2615184" cy="1464503"/>
          </a:xfrm>
          <a:prstGeom prst="roundRect">
            <a:avLst>
              <a:gd name="adj" fmla="val 3876"/>
            </a:avLst>
          </a:prstGeom>
          <a:ln>
            <a:noFill/>
          </a:ln>
          <a:effectLst/>
        </p:spPr>
      </p:pic>
    </p:spTree>
    <p:extLst>
      <p:ext uri="{BB962C8B-B14F-4D97-AF65-F5344CB8AC3E}">
        <p14:creationId xmlns:p14="http://schemas.microsoft.com/office/powerpoint/2010/main" val="199125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0C7173-3683-3C4C-B378-51D3B1557A5B}"/>
              </a:ext>
            </a:extLst>
          </p:cNvPr>
          <p:cNvPicPr>
            <a:picLocks noChangeAspect="1"/>
          </p:cNvPicPr>
          <p:nvPr/>
        </p:nvPicPr>
        <p:blipFill>
          <a:blip r:embed="rId3">
            <a:alphaModFix/>
          </a:blip>
          <a:stretch>
            <a:fillRect/>
          </a:stretch>
        </p:blipFill>
        <p:spPr>
          <a:xfrm>
            <a:off x="2814638" y="247652"/>
            <a:ext cx="6086474" cy="6086474"/>
          </a:xfrm>
          <a:prstGeom prst="rect">
            <a:avLst/>
          </a:prstGeom>
        </p:spPr>
      </p:pic>
    </p:spTree>
    <p:extLst>
      <p:ext uri="{BB962C8B-B14F-4D97-AF65-F5344CB8AC3E}">
        <p14:creationId xmlns:p14="http://schemas.microsoft.com/office/powerpoint/2010/main" val="3562174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A98D28F-BB64-FB4E-92AE-685B7BE4F313}"/>
              </a:ext>
            </a:extLst>
          </p:cNvPr>
          <p:cNvSpPr>
            <a:spLocks noGrp="1"/>
          </p:cNvSpPr>
          <p:nvPr>
            <p:ph type="title"/>
          </p:nvPr>
        </p:nvSpPr>
        <p:spPr>
          <a:xfrm>
            <a:off x="451515" y="1734857"/>
            <a:ext cx="3765483" cy="3388287"/>
          </a:xfrm>
        </p:spPr>
        <p:txBody>
          <a:bodyPr anchor="ctr">
            <a:normAutofit/>
          </a:bodyPr>
          <a:lstStyle/>
          <a:p>
            <a:r>
              <a:rPr lang="en-US" dirty="0"/>
              <a:t>Suspension Data</a:t>
            </a:r>
          </a:p>
        </p:txBody>
      </p:sp>
      <p:sp>
        <p:nvSpPr>
          <p:cNvPr id="4" name="Content Placeholder 3">
            <a:extLst>
              <a:ext uri="{FF2B5EF4-FFF2-40B4-BE49-F238E27FC236}">
                <a16:creationId xmlns:a16="http://schemas.microsoft.com/office/drawing/2014/main" id="{C67E3D97-4A77-1443-9089-7CDC9A1233F6}"/>
              </a:ext>
            </a:extLst>
          </p:cNvPr>
          <p:cNvSpPr>
            <a:spLocks noGrp="1"/>
          </p:cNvSpPr>
          <p:nvPr>
            <p:ph idx="1"/>
          </p:nvPr>
        </p:nvSpPr>
        <p:spPr>
          <a:xfrm>
            <a:off x="5443538" y="1143000"/>
            <a:ext cx="6315511" cy="4878882"/>
          </a:xfrm>
          <a:effectLst/>
        </p:spPr>
        <p:txBody>
          <a:bodyPr>
            <a:noAutofit/>
          </a:bodyPr>
          <a:lstStyle/>
          <a:p>
            <a:r>
              <a:rPr lang="en-US" sz="2400" dirty="0"/>
              <a:t>1/5 students with disabilities receive out of school suspension (3x the rates of their peers)</a:t>
            </a:r>
          </a:p>
          <a:p>
            <a:r>
              <a:rPr lang="en-US" sz="2400" dirty="0"/>
              <a:t>In 2015 17.8 suspensions occurred for every 100 African American students, 5.2 for every100 Hispanic students, and  4.4 suspensions for every 100 white students.</a:t>
            </a:r>
          </a:p>
          <a:p>
            <a:r>
              <a:rPr lang="en-US" sz="2400" dirty="0"/>
              <a:t>Students involved in one or more disciplinary incidents were 23.4 times more likely to be referred to the juvenile justice system.</a:t>
            </a:r>
          </a:p>
          <a:p>
            <a:r>
              <a:rPr lang="en-US" sz="2400" dirty="0"/>
              <a:t>Over 50% of suspensions are a result of student defiance, and fighting.</a:t>
            </a:r>
          </a:p>
        </p:txBody>
      </p:sp>
    </p:spTree>
    <p:extLst>
      <p:ext uri="{BB962C8B-B14F-4D97-AF65-F5344CB8AC3E}">
        <p14:creationId xmlns:p14="http://schemas.microsoft.com/office/powerpoint/2010/main" val="4242105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4" name="Rectangle 8">
            <a:extLst>
              <a:ext uri="{FF2B5EF4-FFF2-40B4-BE49-F238E27FC236}">
                <a16:creationId xmlns:a16="http://schemas.microsoft.com/office/drawing/2014/main" id="{12839A1C-34CB-4C3C-8531-CA67525FD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D9239D-0546-324F-ACEC-40E9E7E6D679}"/>
              </a:ext>
            </a:extLst>
          </p:cNvPr>
          <p:cNvSpPr>
            <a:spLocks noGrp="1"/>
          </p:cNvSpPr>
          <p:nvPr>
            <p:ph type="title"/>
          </p:nvPr>
        </p:nvSpPr>
        <p:spPr>
          <a:xfrm>
            <a:off x="6095999" y="1032918"/>
            <a:ext cx="5452533" cy="4796382"/>
          </a:xfrm>
          <a:effectLst/>
        </p:spPr>
        <p:txBody>
          <a:bodyPr vert="horz" lIns="91440" tIns="45720" rIns="91440" bIns="45720" rtlCol="0" anchor="ctr">
            <a:normAutofit/>
          </a:bodyPr>
          <a:lstStyle/>
          <a:p>
            <a:pPr algn="l">
              <a:lnSpc>
                <a:spcPct val="90000"/>
              </a:lnSpc>
            </a:pPr>
            <a:r>
              <a:rPr lang="en-US" sz="3600" dirty="0">
                <a:solidFill>
                  <a:schemeClr val="accent1"/>
                </a:solidFill>
              </a:rPr>
              <a:t>“Even when suspension doesn’t work, at least they are out of classroom and not bothering anyone... Let the parent deal with them, it’s their problem really”</a:t>
            </a:r>
            <a:br>
              <a:rPr lang="en-US" sz="3600" dirty="0">
                <a:solidFill>
                  <a:schemeClr val="accent1"/>
                </a:solidFill>
              </a:rPr>
            </a:br>
            <a:endParaRPr lang="en-US" sz="3600" dirty="0">
              <a:solidFill>
                <a:schemeClr val="accent1"/>
              </a:solidFill>
            </a:endParaRPr>
          </a:p>
        </p:txBody>
      </p:sp>
      <p:sp useBgFill="1">
        <p:nvSpPr>
          <p:cNvPr id="15" name="Freeform: Shape 10">
            <a:extLst>
              <a:ext uri="{FF2B5EF4-FFF2-40B4-BE49-F238E27FC236}">
                <a16:creationId xmlns:a16="http://schemas.microsoft.com/office/drawing/2014/main" id="{FAC94EAF-F7F7-4727-AE69-A7036B4A5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72305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4" name="Rectangle 8">
            <a:extLst>
              <a:ext uri="{FF2B5EF4-FFF2-40B4-BE49-F238E27FC236}">
                <a16:creationId xmlns:a16="http://schemas.microsoft.com/office/drawing/2014/main" id="{2FE8DED1-24FF-4A79-873B-ECE3ABE73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0">
            <a:extLst>
              <a:ext uri="{FF2B5EF4-FFF2-40B4-BE49-F238E27FC236}">
                <a16:creationId xmlns:a16="http://schemas.microsoft.com/office/drawing/2014/main" id="{0AA6A048-501A-4387-906B-B8A8543E7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643467"/>
            <a:ext cx="10917814" cy="5571066"/>
          </a:xfrm>
          <a:custGeom>
            <a:avLst/>
            <a:gdLst>
              <a:gd name="connsiteX0" fmla="*/ 195712 w 10917814"/>
              <a:gd name="connsiteY0" fmla="*/ 0 h 5571066"/>
              <a:gd name="connsiteX1" fmla="*/ 5062165 w 10917814"/>
              <a:gd name="connsiteY1" fmla="*/ 0 h 5571066"/>
              <a:gd name="connsiteX2" fmla="*/ 5419638 w 10917814"/>
              <a:gd name="connsiteY2" fmla="*/ 268105 h 5571066"/>
              <a:gd name="connsiteX3" fmla="*/ 5428105 w 10917814"/>
              <a:gd name="connsiteY3" fmla="*/ 271280 h 5571066"/>
              <a:gd name="connsiteX4" fmla="*/ 5440804 w 10917814"/>
              <a:gd name="connsiteY4" fmla="*/ 276043 h 5571066"/>
              <a:gd name="connsiteX5" fmla="*/ 5453505 w 10917814"/>
              <a:gd name="connsiteY5" fmla="*/ 280805 h 5571066"/>
              <a:gd name="connsiteX6" fmla="*/ 5464088 w 10917814"/>
              <a:gd name="connsiteY6" fmla="*/ 280805 h 5571066"/>
              <a:gd name="connsiteX7" fmla="*/ 5476788 w 10917814"/>
              <a:gd name="connsiteY7" fmla="*/ 280805 h 5571066"/>
              <a:gd name="connsiteX8" fmla="*/ 5487371 w 10917814"/>
              <a:gd name="connsiteY8" fmla="*/ 276043 h 5571066"/>
              <a:gd name="connsiteX9" fmla="*/ 5500071 w 10917814"/>
              <a:gd name="connsiteY9" fmla="*/ 271280 h 5571066"/>
              <a:gd name="connsiteX10" fmla="*/ 5508538 w 10917814"/>
              <a:gd name="connsiteY10" fmla="*/ 268105 h 5571066"/>
              <a:gd name="connsiteX11" fmla="*/ 5866011 w 10917814"/>
              <a:gd name="connsiteY11" fmla="*/ 0 h 5571066"/>
              <a:gd name="connsiteX12" fmla="*/ 10722102 w 10917814"/>
              <a:gd name="connsiteY12" fmla="*/ 0 h 5571066"/>
              <a:gd name="connsiteX13" fmla="*/ 10917814 w 10917814"/>
              <a:gd name="connsiteY13" fmla="*/ 195712 h 5571066"/>
              <a:gd name="connsiteX14" fmla="*/ 10917814 w 10917814"/>
              <a:gd name="connsiteY14" fmla="*/ 5375354 h 5571066"/>
              <a:gd name="connsiteX15" fmla="*/ 10722102 w 10917814"/>
              <a:gd name="connsiteY15" fmla="*/ 5571066 h 5571066"/>
              <a:gd name="connsiteX16" fmla="*/ 195712 w 10917814"/>
              <a:gd name="connsiteY16" fmla="*/ 5571066 h 5571066"/>
              <a:gd name="connsiteX17" fmla="*/ 0 w 10917814"/>
              <a:gd name="connsiteY17" fmla="*/ 5375354 h 5571066"/>
              <a:gd name="connsiteX18" fmla="*/ 0 w 10917814"/>
              <a:gd name="connsiteY18" fmla="*/ 195712 h 5571066"/>
              <a:gd name="connsiteX19" fmla="*/ 195712 w 10917814"/>
              <a:gd name="connsiteY19" fmla="*/ 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17814" h="5571066">
                <a:moveTo>
                  <a:pt x="195712" y="0"/>
                </a:moveTo>
                <a:lnTo>
                  <a:pt x="5062165" y="0"/>
                </a:lnTo>
                <a:lnTo>
                  <a:pt x="5419638" y="268105"/>
                </a:lnTo>
                <a:lnTo>
                  <a:pt x="5428105" y="271280"/>
                </a:lnTo>
                <a:lnTo>
                  <a:pt x="5440804" y="276043"/>
                </a:lnTo>
                <a:lnTo>
                  <a:pt x="5453505" y="280805"/>
                </a:lnTo>
                <a:lnTo>
                  <a:pt x="5464088" y="280805"/>
                </a:lnTo>
                <a:lnTo>
                  <a:pt x="5476788" y="280805"/>
                </a:lnTo>
                <a:lnTo>
                  <a:pt x="5487371" y="276043"/>
                </a:lnTo>
                <a:lnTo>
                  <a:pt x="5500071" y="271280"/>
                </a:lnTo>
                <a:lnTo>
                  <a:pt x="5508538" y="268105"/>
                </a:lnTo>
                <a:lnTo>
                  <a:pt x="5866011" y="0"/>
                </a:lnTo>
                <a:lnTo>
                  <a:pt x="10722102" y="0"/>
                </a:lnTo>
                <a:cubicBezTo>
                  <a:pt x="10830191" y="0"/>
                  <a:pt x="10917814" y="87623"/>
                  <a:pt x="10917814" y="195712"/>
                </a:cubicBezTo>
                <a:lnTo>
                  <a:pt x="10917814" y="5375354"/>
                </a:lnTo>
                <a:cubicBezTo>
                  <a:pt x="10917814" y="5483443"/>
                  <a:pt x="10830191" y="5571066"/>
                  <a:pt x="10722102" y="5571066"/>
                </a:cubicBezTo>
                <a:lnTo>
                  <a:pt x="195712" y="5571066"/>
                </a:lnTo>
                <a:cubicBezTo>
                  <a:pt x="87623" y="5571066"/>
                  <a:pt x="0" y="5483443"/>
                  <a:pt x="0" y="5375354"/>
                </a:cubicBezTo>
                <a:lnTo>
                  <a:pt x="0" y="195712"/>
                </a:lnTo>
                <a:cubicBezTo>
                  <a:pt x="0" y="87623"/>
                  <a:pt x="87623" y="0"/>
                  <a:pt x="195712" y="0"/>
                </a:cubicBezTo>
                <a:close/>
              </a:path>
            </a:pathLst>
          </a:custGeom>
          <a:solidFill>
            <a:schemeClr val="bg1"/>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D803604-D8E3-474E-BADD-E51916A0C442}"/>
              </a:ext>
            </a:extLst>
          </p:cNvPr>
          <p:cNvSpPr>
            <a:spLocks noGrp="1"/>
          </p:cNvSpPr>
          <p:nvPr>
            <p:ph type="title"/>
          </p:nvPr>
        </p:nvSpPr>
        <p:spPr>
          <a:xfrm>
            <a:off x="1280559" y="1286935"/>
            <a:ext cx="9638153" cy="2668377"/>
          </a:xfrm>
          <a:effectLst/>
        </p:spPr>
        <p:txBody>
          <a:bodyPr vert="horz" lIns="91440" tIns="45720" rIns="91440" bIns="45720" rtlCol="0" anchor="b">
            <a:normAutofit/>
          </a:bodyPr>
          <a:lstStyle/>
          <a:p>
            <a:pPr algn="ctr"/>
            <a:r>
              <a:rPr lang="en-US" sz="5400" dirty="0">
                <a:solidFill>
                  <a:schemeClr val="tx1"/>
                </a:solidFill>
                <a:hlinkClick r:id="rId3"/>
              </a:rPr>
              <a:t>WHY SHOULD WE CARE?</a:t>
            </a:r>
            <a:endParaRPr lang="en-US" sz="5400" dirty="0">
              <a:solidFill>
                <a:schemeClr val="tx1"/>
              </a:solidFill>
            </a:endParaRPr>
          </a:p>
        </p:txBody>
      </p:sp>
    </p:spTree>
    <p:extLst>
      <p:ext uri="{BB962C8B-B14F-4D97-AF65-F5344CB8AC3E}">
        <p14:creationId xmlns:p14="http://schemas.microsoft.com/office/powerpoint/2010/main" val="2198234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Freeform 6">
            <a:extLst>
              <a:ext uri="{FF2B5EF4-FFF2-40B4-BE49-F238E27FC236}">
                <a16:creationId xmlns:a16="http://schemas.microsoft.com/office/drawing/2014/main" id="{C7C728F3-145E-426A-91AC-CDE4D984D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9" name="Rounded Rectangle 16">
            <a:extLst>
              <a:ext uri="{FF2B5EF4-FFF2-40B4-BE49-F238E27FC236}">
                <a16:creationId xmlns:a16="http://schemas.microsoft.com/office/drawing/2014/main" id="{27C8FC7F-7C7F-491C-9FCA-6BCC885DA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306" y="643464"/>
            <a:ext cx="10927614" cy="3599352"/>
          </a:xfrm>
          <a:prstGeom prst="roundRect">
            <a:avLst>
              <a:gd name="adj" fmla="val 3513"/>
            </a:avLst>
          </a:prstGeom>
          <a:solidFill>
            <a:srgbClr val="FFFFFF"/>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9B70B65-7AC7-4119-A404-399617955B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9331" y="4525094"/>
            <a:ext cx="12203151" cy="2344057"/>
            <a:chOff x="0" y="4525094"/>
            <a:chExt cx="12203151" cy="2344057"/>
          </a:xfrm>
        </p:grpSpPr>
        <p:sp>
          <p:nvSpPr>
            <p:cNvPr id="22" name="Freeform 9">
              <a:extLst>
                <a:ext uri="{FF2B5EF4-FFF2-40B4-BE49-F238E27FC236}">
                  <a16:creationId xmlns:a16="http://schemas.microsoft.com/office/drawing/2014/main" id="{9E640CB9-C074-4CF1-8C84-2FF061892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F830C1C5-9405-4A50-936E-51636AF68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flipH="1">
              <a:off x="3820" y="4536245"/>
              <a:ext cx="5660999"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20769181-A18E-4E2F-AD82-752B9A03D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4813714" y="4536245"/>
              <a:ext cx="7389437"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B4FF0A6-546E-1B47-A7BB-A3D17A1AE13C}"/>
              </a:ext>
            </a:extLst>
          </p:cNvPr>
          <p:cNvSpPr>
            <a:spLocks noGrp="1"/>
          </p:cNvSpPr>
          <p:nvPr>
            <p:ph type="title"/>
          </p:nvPr>
        </p:nvSpPr>
        <p:spPr>
          <a:xfrm>
            <a:off x="810001" y="4817533"/>
            <a:ext cx="10572000" cy="779529"/>
          </a:xfrm>
          <a:effectLst/>
        </p:spPr>
        <p:txBody>
          <a:bodyPr vert="horz" lIns="91440" tIns="45720" rIns="91440" bIns="45720" rtlCol="0" anchor="b">
            <a:normAutofit/>
          </a:bodyPr>
          <a:lstStyle/>
          <a:p>
            <a:r>
              <a:rPr lang="en-US" dirty="0">
                <a:solidFill>
                  <a:schemeClr val="tx1"/>
                </a:solidFill>
              </a:rPr>
              <a:t>Effects of the SPP</a:t>
            </a:r>
          </a:p>
        </p:txBody>
      </p:sp>
      <p:pic>
        <p:nvPicPr>
          <p:cNvPr id="6" name="Content Placeholder 5" descr="Books">
            <a:extLst>
              <a:ext uri="{FF2B5EF4-FFF2-40B4-BE49-F238E27FC236}">
                <a16:creationId xmlns:a16="http://schemas.microsoft.com/office/drawing/2014/main" id="{D081B2DF-7106-F34E-B9BE-9DC42D404764}"/>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1113144" y="1359069"/>
            <a:ext cx="2496312" cy="2496312"/>
          </a:xfrm>
          <a:prstGeom prst="rect">
            <a:avLst/>
          </a:prstGeom>
        </p:spPr>
      </p:pic>
      <p:pic>
        <p:nvPicPr>
          <p:cNvPr id="10" name="Graphic 9" descr="Jail">
            <a:extLst>
              <a:ext uri="{FF2B5EF4-FFF2-40B4-BE49-F238E27FC236}">
                <a16:creationId xmlns:a16="http://schemas.microsoft.com/office/drawing/2014/main" id="{0EA16BEA-96AD-CF42-83AF-3B7FEA7087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10060" y="1393190"/>
            <a:ext cx="2496312" cy="2496312"/>
          </a:xfrm>
          <a:prstGeom prst="rect">
            <a:avLst/>
          </a:prstGeom>
        </p:spPr>
      </p:pic>
      <p:pic>
        <p:nvPicPr>
          <p:cNvPr id="12" name="Graphic 11" descr="Man">
            <a:extLst>
              <a:ext uri="{FF2B5EF4-FFF2-40B4-BE49-F238E27FC236}">
                <a16:creationId xmlns:a16="http://schemas.microsoft.com/office/drawing/2014/main" id="{4A84A615-ECAD-2B4E-AE35-131400CD44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08192" y="1194984"/>
            <a:ext cx="2496312" cy="2496312"/>
          </a:xfrm>
          <a:prstGeom prst="rect">
            <a:avLst/>
          </a:prstGeom>
        </p:spPr>
      </p:pic>
      <p:pic>
        <p:nvPicPr>
          <p:cNvPr id="8" name="Graphic 7" descr="Brain in head">
            <a:extLst>
              <a:ext uri="{FF2B5EF4-FFF2-40B4-BE49-F238E27FC236}">
                <a16:creationId xmlns:a16="http://schemas.microsoft.com/office/drawing/2014/main" id="{2BB62AFA-6A7D-1C42-97CE-9641FF53D2E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27785" y="1260938"/>
            <a:ext cx="2494779" cy="2494779"/>
          </a:xfrm>
          <a:prstGeom prst="rect">
            <a:avLst/>
          </a:prstGeom>
        </p:spPr>
      </p:pic>
    </p:spTree>
    <p:extLst>
      <p:ext uri="{BB962C8B-B14F-4D97-AF65-F5344CB8AC3E}">
        <p14:creationId xmlns:p14="http://schemas.microsoft.com/office/powerpoint/2010/main" val="1149690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E8DED1-24FF-4A79-873B-ECE3ABE73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AA6A048-501A-4387-906B-B8A8543E7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643467"/>
            <a:ext cx="10917814" cy="5571066"/>
          </a:xfrm>
          <a:custGeom>
            <a:avLst/>
            <a:gdLst>
              <a:gd name="connsiteX0" fmla="*/ 195712 w 10917814"/>
              <a:gd name="connsiteY0" fmla="*/ 0 h 5571066"/>
              <a:gd name="connsiteX1" fmla="*/ 5062165 w 10917814"/>
              <a:gd name="connsiteY1" fmla="*/ 0 h 5571066"/>
              <a:gd name="connsiteX2" fmla="*/ 5419638 w 10917814"/>
              <a:gd name="connsiteY2" fmla="*/ 268105 h 5571066"/>
              <a:gd name="connsiteX3" fmla="*/ 5428105 w 10917814"/>
              <a:gd name="connsiteY3" fmla="*/ 271280 h 5571066"/>
              <a:gd name="connsiteX4" fmla="*/ 5440804 w 10917814"/>
              <a:gd name="connsiteY4" fmla="*/ 276043 h 5571066"/>
              <a:gd name="connsiteX5" fmla="*/ 5453505 w 10917814"/>
              <a:gd name="connsiteY5" fmla="*/ 280805 h 5571066"/>
              <a:gd name="connsiteX6" fmla="*/ 5464088 w 10917814"/>
              <a:gd name="connsiteY6" fmla="*/ 280805 h 5571066"/>
              <a:gd name="connsiteX7" fmla="*/ 5476788 w 10917814"/>
              <a:gd name="connsiteY7" fmla="*/ 280805 h 5571066"/>
              <a:gd name="connsiteX8" fmla="*/ 5487371 w 10917814"/>
              <a:gd name="connsiteY8" fmla="*/ 276043 h 5571066"/>
              <a:gd name="connsiteX9" fmla="*/ 5500071 w 10917814"/>
              <a:gd name="connsiteY9" fmla="*/ 271280 h 5571066"/>
              <a:gd name="connsiteX10" fmla="*/ 5508538 w 10917814"/>
              <a:gd name="connsiteY10" fmla="*/ 268105 h 5571066"/>
              <a:gd name="connsiteX11" fmla="*/ 5866011 w 10917814"/>
              <a:gd name="connsiteY11" fmla="*/ 0 h 5571066"/>
              <a:gd name="connsiteX12" fmla="*/ 10722102 w 10917814"/>
              <a:gd name="connsiteY12" fmla="*/ 0 h 5571066"/>
              <a:gd name="connsiteX13" fmla="*/ 10917814 w 10917814"/>
              <a:gd name="connsiteY13" fmla="*/ 195712 h 5571066"/>
              <a:gd name="connsiteX14" fmla="*/ 10917814 w 10917814"/>
              <a:gd name="connsiteY14" fmla="*/ 5375354 h 5571066"/>
              <a:gd name="connsiteX15" fmla="*/ 10722102 w 10917814"/>
              <a:gd name="connsiteY15" fmla="*/ 5571066 h 5571066"/>
              <a:gd name="connsiteX16" fmla="*/ 195712 w 10917814"/>
              <a:gd name="connsiteY16" fmla="*/ 5571066 h 5571066"/>
              <a:gd name="connsiteX17" fmla="*/ 0 w 10917814"/>
              <a:gd name="connsiteY17" fmla="*/ 5375354 h 5571066"/>
              <a:gd name="connsiteX18" fmla="*/ 0 w 10917814"/>
              <a:gd name="connsiteY18" fmla="*/ 195712 h 5571066"/>
              <a:gd name="connsiteX19" fmla="*/ 195712 w 10917814"/>
              <a:gd name="connsiteY19" fmla="*/ 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17814" h="5571066">
                <a:moveTo>
                  <a:pt x="195712" y="0"/>
                </a:moveTo>
                <a:lnTo>
                  <a:pt x="5062165" y="0"/>
                </a:lnTo>
                <a:lnTo>
                  <a:pt x="5419638" y="268105"/>
                </a:lnTo>
                <a:lnTo>
                  <a:pt x="5428105" y="271280"/>
                </a:lnTo>
                <a:lnTo>
                  <a:pt x="5440804" y="276043"/>
                </a:lnTo>
                <a:lnTo>
                  <a:pt x="5453505" y="280805"/>
                </a:lnTo>
                <a:lnTo>
                  <a:pt x="5464088" y="280805"/>
                </a:lnTo>
                <a:lnTo>
                  <a:pt x="5476788" y="280805"/>
                </a:lnTo>
                <a:lnTo>
                  <a:pt x="5487371" y="276043"/>
                </a:lnTo>
                <a:lnTo>
                  <a:pt x="5500071" y="271280"/>
                </a:lnTo>
                <a:lnTo>
                  <a:pt x="5508538" y="268105"/>
                </a:lnTo>
                <a:lnTo>
                  <a:pt x="5866011" y="0"/>
                </a:lnTo>
                <a:lnTo>
                  <a:pt x="10722102" y="0"/>
                </a:lnTo>
                <a:cubicBezTo>
                  <a:pt x="10830191" y="0"/>
                  <a:pt x="10917814" y="87623"/>
                  <a:pt x="10917814" y="195712"/>
                </a:cubicBezTo>
                <a:lnTo>
                  <a:pt x="10917814" y="5375354"/>
                </a:lnTo>
                <a:cubicBezTo>
                  <a:pt x="10917814" y="5483443"/>
                  <a:pt x="10830191" y="5571066"/>
                  <a:pt x="10722102" y="5571066"/>
                </a:cubicBezTo>
                <a:lnTo>
                  <a:pt x="195712" y="5571066"/>
                </a:lnTo>
                <a:cubicBezTo>
                  <a:pt x="87623" y="5571066"/>
                  <a:pt x="0" y="5483443"/>
                  <a:pt x="0" y="5375354"/>
                </a:cubicBezTo>
                <a:lnTo>
                  <a:pt x="0" y="195712"/>
                </a:lnTo>
                <a:cubicBezTo>
                  <a:pt x="0" y="87623"/>
                  <a:pt x="87623" y="0"/>
                  <a:pt x="195712" y="0"/>
                </a:cubicBezTo>
                <a:close/>
              </a:path>
            </a:pathLst>
          </a:custGeom>
          <a:solidFill>
            <a:schemeClr val="bg1"/>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56B4E3E-7FF1-0B4C-AFD9-D7926D57D50F}"/>
              </a:ext>
            </a:extLst>
          </p:cNvPr>
          <p:cNvSpPr>
            <a:spLocks noGrp="1"/>
          </p:cNvSpPr>
          <p:nvPr>
            <p:ph type="ctrTitle"/>
          </p:nvPr>
        </p:nvSpPr>
        <p:spPr>
          <a:xfrm>
            <a:off x="1280559" y="1286935"/>
            <a:ext cx="9638153" cy="2668377"/>
          </a:xfrm>
          <a:effectLst/>
        </p:spPr>
        <p:txBody>
          <a:bodyPr>
            <a:normAutofit/>
          </a:bodyPr>
          <a:lstStyle/>
          <a:p>
            <a:pPr algn="ctr"/>
            <a:r>
              <a:rPr lang="en-US">
                <a:solidFill>
                  <a:schemeClr val="tx1"/>
                </a:solidFill>
              </a:rPr>
              <a:t>Connections to the field of Social Work</a:t>
            </a:r>
          </a:p>
        </p:txBody>
      </p:sp>
    </p:spTree>
    <p:extLst>
      <p:ext uri="{BB962C8B-B14F-4D97-AF65-F5344CB8AC3E}">
        <p14:creationId xmlns:p14="http://schemas.microsoft.com/office/powerpoint/2010/main" val="231229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56D5A3-4910-1146-A2C4-55E2DAAB55C9}"/>
              </a:ext>
            </a:extLst>
          </p:cNvPr>
          <p:cNvSpPr>
            <a:spLocks noGrp="1"/>
          </p:cNvSpPr>
          <p:nvPr>
            <p:ph type="title"/>
          </p:nvPr>
        </p:nvSpPr>
        <p:spPr>
          <a:xfrm>
            <a:off x="2595938" y="1600200"/>
            <a:ext cx="6990976" cy="1600200"/>
          </a:xfrm>
        </p:spPr>
        <p:txBody>
          <a:bodyPr/>
          <a:lstStyle/>
          <a:p>
            <a:pPr algn="ctr"/>
            <a:r>
              <a:rPr lang="en-US" sz="9600" dirty="0"/>
              <a:t>POP QUIZ</a:t>
            </a:r>
          </a:p>
        </p:txBody>
      </p:sp>
      <p:sp>
        <p:nvSpPr>
          <p:cNvPr id="10" name="Rectangle 9">
            <a:extLst>
              <a:ext uri="{FF2B5EF4-FFF2-40B4-BE49-F238E27FC236}">
                <a16:creationId xmlns:a16="http://schemas.microsoft.com/office/drawing/2014/main" id="{E1E82237-1AD0-4142-A637-84E18E119CE8}"/>
              </a:ext>
            </a:extLst>
          </p:cNvPr>
          <p:cNvSpPr/>
          <p:nvPr/>
        </p:nvSpPr>
        <p:spPr>
          <a:xfrm>
            <a:off x="1131468" y="6091470"/>
            <a:ext cx="3251891" cy="646331"/>
          </a:xfrm>
          <a:prstGeom prst="rect">
            <a:avLst/>
          </a:prstGeom>
          <a:noFill/>
        </p:spPr>
        <p:txBody>
          <a:bodyPr wrap="square" lIns="91440" tIns="45720" rIns="91440" bIns="45720">
            <a:spAutoFit/>
          </a:bodyPr>
          <a:lstStyle/>
          <a:p>
            <a:pPr algn="ctr"/>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DIGNITY AND WORTH </a:t>
            </a:r>
          </a:p>
          <a:p>
            <a:pPr algn="ctr"/>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OF THE PERSON</a:t>
            </a:r>
          </a:p>
        </p:txBody>
      </p:sp>
      <p:sp>
        <p:nvSpPr>
          <p:cNvPr id="11" name="Rectangle 10">
            <a:extLst>
              <a:ext uri="{FF2B5EF4-FFF2-40B4-BE49-F238E27FC236}">
                <a16:creationId xmlns:a16="http://schemas.microsoft.com/office/drawing/2014/main" id="{F476AADA-4E1B-DC42-9A5B-400CB40E2947}"/>
              </a:ext>
            </a:extLst>
          </p:cNvPr>
          <p:cNvSpPr/>
          <p:nvPr/>
        </p:nvSpPr>
        <p:spPr>
          <a:xfrm>
            <a:off x="5845930" y="6233974"/>
            <a:ext cx="2646679" cy="369332"/>
          </a:xfrm>
          <a:prstGeom prst="rect">
            <a:avLst/>
          </a:prstGeom>
          <a:noFill/>
        </p:spPr>
        <p:txBody>
          <a:bodyPr wrap="square" lIns="91440" tIns="45720" rIns="91440" bIns="45720">
            <a:spAutoFit/>
          </a:bodyPr>
          <a:lstStyle/>
          <a:p>
            <a:pPr algn="ctr"/>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SERVICE</a:t>
            </a:r>
          </a:p>
        </p:txBody>
      </p:sp>
      <p:sp>
        <p:nvSpPr>
          <p:cNvPr id="12" name="Rectangle 11">
            <a:extLst>
              <a:ext uri="{FF2B5EF4-FFF2-40B4-BE49-F238E27FC236}">
                <a16:creationId xmlns:a16="http://schemas.microsoft.com/office/drawing/2014/main" id="{78820607-A082-AD4B-B68D-0D2476827C41}"/>
              </a:ext>
            </a:extLst>
          </p:cNvPr>
          <p:cNvSpPr/>
          <p:nvPr/>
        </p:nvSpPr>
        <p:spPr>
          <a:xfrm>
            <a:off x="7325998" y="5205274"/>
            <a:ext cx="3459908" cy="369332"/>
          </a:xfrm>
          <a:prstGeom prst="rect">
            <a:avLst/>
          </a:prstGeom>
          <a:noFill/>
        </p:spPr>
        <p:txBody>
          <a:bodyPr wrap="square" lIns="91440" tIns="45720" rIns="91440" bIns="45720">
            <a:spAutoFit/>
          </a:bodyPr>
          <a:lstStyle/>
          <a:p>
            <a:pPr algn="ctr"/>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COMPETENCE</a:t>
            </a:r>
          </a:p>
        </p:txBody>
      </p:sp>
      <p:sp>
        <p:nvSpPr>
          <p:cNvPr id="13" name="Rectangle 12">
            <a:extLst>
              <a:ext uri="{FF2B5EF4-FFF2-40B4-BE49-F238E27FC236}">
                <a16:creationId xmlns:a16="http://schemas.microsoft.com/office/drawing/2014/main" id="{2E87C0F3-C5DD-FC40-8B99-F054A881B610}"/>
              </a:ext>
            </a:extLst>
          </p:cNvPr>
          <p:cNvSpPr/>
          <p:nvPr/>
        </p:nvSpPr>
        <p:spPr>
          <a:xfrm>
            <a:off x="9433282" y="6231662"/>
            <a:ext cx="2981399" cy="369332"/>
          </a:xfrm>
          <a:prstGeom prst="rect">
            <a:avLst/>
          </a:prstGeom>
          <a:noFill/>
        </p:spPr>
        <p:txBody>
          <a:bodyPr wrap="square" lIns="91440" tIns="45720" rIns="91440" bIns="45720">
            <a:spAutoFit/>
          </a:bodyPr>
          <a:lstStyle/>
          <a:p>
            <a:pPr algn="ctr"/>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SOCIAL JUSTICE</a:t>
            </a:r>
          </a:p>
        </p:txBody>
      </p:sp>
      <p:sp>
        <p:nvSpPr>
          <p:cNvPr id="14" name="Rectangle 13">
            <a:extLst>
              <a:ext uri="{FF2B5EF4-FFF2-40B4-BE49-F238E27FC236}">
                <a16:creationId xmlns:a16="http://schemas.microsoft.com/office/drawing/2014/main" id="{867693F0-D57D-2644-A53F-5E5EFABAA4FE}"/>
              </a:ext>
            </a:extLst>
          </p:cNvPr>
          <p:cNvSpPr/>
          <p:nvPr/>
        </p:nvSpPr>
        <p:spPr>
          <a:xfrm>
            <a:off x="-655953" y="5202962"/>
            <a:ext cx="3251891" cy="369332"/>
          </a:xfrm>
          <a:prstGeom prst="rect">
            <a:avLst/>
          </a:prstGeom>
          <a:noFill/>
        </p:spPr>
        <p:txBody>
          <a:bodyPr wrap="square" lIns="91440" tIns="45720" rIns="91440" bIns="45720">
            <a:spAutoFit/>
          </a:bodyPr>
          <a:lstStyle/>
          <a:p>
            <a:pPr algn="ctr"/>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INTEGRITY</a:t>
            </a:r>
          </a:p>
        </p:txBody>
      </p:sp>
      <p:sp>
        <p:nvSpPr>
          <p:cNvPr id="15" name="Rectangle 14">
            <a:extLst>
              <a:ext uri="{FF2B5EF4-FFF2-40B4-BE49-F238E27FC236}">
                <a16:creationId xmlns:a16="http://schemas.microsoft.com/office/drawing/2014/main" id="{D9669322-FFE3-F94E-83E5-40254A62C302}"/>
              </a:ext>
            </a:extLst>
          </p:cNvPr>
          <p:cNvSpPr/>
          <p:nvPr/>
        </p:nvSpPr>
        <p:spPr>
          <a:xfrm>
            <a:off x="3917379" y="5202962"/>
            <a:ext cx="3251891" cy="646331"/>
          </a:xfrm>
          <a:prstGeom prst="rect">
            <a:avLst/>
          </a:prstGeom>
          <a:noFill/>
        </p:spPr>
        <p:txBody>
          <a:bodyPr wrap="square" lIns="91440" tIns="45720" rIns="91440" bIns="45720">
            <a:spAutoFit/>
          </a:bodyPr>
          <a:lstStyle/>
          <a:p>
            <a:pPr algn="ctr"/>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IMPORTANCE OF </a:t>
            </a:r>
          </a:p>
          <a:p>
            <a:pPr algn="ctr"/>
            <a:r>
              <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HUMAN RELATIONSHIPS</a:t>
            </a:r>
            <a:endPar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40133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835BB4-7F88-4849-856C-73972539819C}"/>
              </a:ext>
            </a:extLst>
          </p:cNvPr>
          <p:cNvSpPr>
            <a:spLocks noGrp="1"/>
          </p:cNvSpPr>
          <p:nvPr>
            <p:ph type="ctrTitle"/>
          </p:nvPr>
        </p:nvSpPr>
        <p:spPr>
          <a:xfrm>
            <a:off x="965199" y="885433"/>
            <a:ext cx="10261602" cy="3022257"/>
          </a:xfrm>
          <a:effectLst/>
        </p:spPr>
        <p:txBody>
          <a:bodyPr anchor="b">
            <a:normAutofit/>
          </a:bodyPr>
          <a:lstStyle/>
          <a:p>
            <a:pPr algn="ctr">
              <a:lnSpc>
                <a:spcPct val="90000"/>
              </a:lnSpc>
            </a:pPr>
            <a:r>
              <a:rPr lang="en-US" sz="6700">
                <a:solidFill>
                  <a:schemeClr val="tx1"/>
                </a:solidFill>
              </a:rPr>
              <a:t>Alternatives to the School-to-Prison Pipeline From A to Z</a:t>
            </a:r>
          </a:p>
        </p:txBody>
      </p:sp>
      <p:sp>
        <p:nvSpPr>
          <p:cNvPr id="4" name="Text Placeholder 3">
            <a:extLst>
              <a:ext uri="{FF2B5EF4-FFF2-40B4-BE49-F238E27FC236}">
                <a16:creationId xmlns:a16="http://schemas.microsoft.com/office/drawing/2014/main" id="{38D96FA9-9BC8-FB45-A531-239429E3DF59}"/>
              </a:ext>
            </a:extLst>
          </p:cNvPr>
          <p:cNvSpPr>
            <a:spLocks noGrp="1"/>
          </p:cNvSpPr>
          <p:nvPr>
            <p:ph type="subTitle" idx="1"/>
          </p:nvPr>
        </p:nvSpPr>
        <p:spPr>
          <a:xfrm>
            <a:off x="1906955" y="4033164"/>
            <a:ext cx="8378090" cy="1181206"/>
          </a:xfrm>
          <a:effectLst/>
        </p:spPr>
        <p:txBody>
          <a:bodyPr anchor="t">
            <a:normAutofit/>
          </a:bodyPr>
          <a:lstStyle/>
          <a:p>
            <a:pPr algn="ctr"/>
            <a:r>
              <a:rPr lang="en-US" sz="2000" dirty="0"/>
              <a:t>Game Time! Be Creative</a:t>
            </a:r>
          </a:p>
        </p:txBody>
      </p:sp>
      <p:sp>
        <p:nvSpPr>
          <p:cNvPr id="11" name="Freeform: Shape 10">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12192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09396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27E8F-DBB2-9D46-8920-163C0E9F59F2}"/>
              </a:ext>
            </a:extLst>
          </p:cNvPr>
          <p:cNvSpPr>
            <a:spLocks noGrp="1"/>
          </p:cNvSpPr>
          <p:nvPr>
            <p:ph type="title"/>
          </p:nvPr>
        </p:nvSpPr>
        <p:spPr/>
        <p:txBody>
          <a:bodyPr/>
          <a:lstStyle/>
          <a:p>
            <a:pPr algn="ctr"/>
            <a:r>
              <a:rPr lang="en-US" dirty="0"/>
              <a:t>Background </a:t>
            </a:r>
          </a:p>
        </p:txBody>
      </p:sp>
      <p:sp>
        <p:nvSpPr>
          <p:cNvPr id="3" name="Content Placeholder 2">
            <a:extLst>
              <a:ext uri="{FF2B5EF4-FFF2-40B4-BE49-F238E27FC236}">
                <a16:creationId xmlns:a16="http://schemas.microsoft.com/office/drawing/2014/main" id="{FFBA8A07-7524-2544-8FAC-8788F98CADDB}"/>
              </a:ext>
            </a:extLst>
          </p:cNvPr>
          <p:cNvSpPr>
            <a:spLocks noGrp="1"/>
          </p:cNvSpPr>
          <p:nvPr>
            <p:ph idx="1"/>
          </p:nvPr>
        </p:nvSpPr>
        <p:spPr/>
        <p:txBody>
          <a:bodyPr/>
          <a:lstStyle/>
          <a:p>
            <a:r>
              <a:rPr lang="en-US" dirty="0"/>
              <a:t>PhD Candidate –National Catholic School of Social Service </a:t>
            </a:r>
          </a:p>
          <a:p>
            <a:r>
              <a:rPr lang="en-US" dirty="0"/>
              <a:t>Adjunct Professor- National Catholic School of Social Service</a:t>
            </a:r>
          </a:p>
          <a:p>
            <a:r>
              <a:rPr lang="en-US" dirty="0"/>
              <a:t>LICSW, LCSW (Washington, DC &amp; Virginia)</a:t>
            </a:r>
          </a:p>
          <a:p>
            <a:r>
              <a:rPr lang="en-US" dirty="0"/>
              <a:t>School Social Worker District of Columbia Public Schools </a:t>
            </a:r>
          </a:p>
          <a:p>
            <a:r>
              <a:rPr lang="en-US" dirty="0"/>
              <a:t>Special research interest (Students with disabilities and the school-to-prison pipeline)</a:t>
            </a:r>
          </a:p>
        </p:txBody>
      </p:sp>
    </p:spTree>
    <p:extLst>
      <p:ext uri="{BB962C8B-B14F-4D97-AF65-F5344CB8AC3E}">
        <p14:creationId xmlns:p14="http://schemas.microsoft.com/office/powerpoint/2010/main" val="965562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D36D6-29E1-1C4D-AB7B-B6EB8B724099}"/>
              </a:ext>
            </a:extLst>
          </p:cNvPr>
          <p:cNvSpPr>
            <a:spLocks noGrp="1"/>
          </p:cNvSpPr>
          <p:nvPr>
            <p:ph type="ctrTitle"/>
          </p:nvPr>
        </p:nvSpPr>
        <p:spPr/>
        <p:txBody>
          <a:bodyPr/>
          <a:lstStyle/>
          <a:p>
            <a:r>
              <a:rPr lang="en-US" dirty="0"/>
              <a:t>Brain Break (10 min)</a:t>
            </a:r>
          </a:p>
        </p:txBody>
      </p:sp>
      <p:sp>
        <p:nvSpPr>
          <p:cNvPr id="3" name="Subtitle 2">
            <a:extLst>
              <a:ext uri="{FF2B5EF4-FFF2-40B4-BE49-F238E27FC236}">
                <a16:creationId xmlns:a16="http://schemas.microsoft.com/office/drawing/2014/main" id="{BB410F4F-4CA3-A845-9029-B8FFF67EB38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33035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D5BEA6-1A3B-3345-873D-139D65FCFF15}"/>
              </a:ext>
            </a:extLst>
          </p:cNvPr>
          <p:cNvSpPr>
            <a:spLocks noGrp="1"/>
          </p:cNvSpPr>
          <p:nvPr>
            <p:ph type="title"/>
          </p:nvPr>
        </p:nvSpPr>
        <p:spPr>
          <a:xfrm>
            <a:off x="850985" y="1850185"/>
            <a:ext cx="5893840" cy="2840348"/>
          </a:xfrm>
        </p:spPr>
        <p:txBody>
          <a:bodyPr/>
          <a:lstStyle/>
          <a:p>
            <a:r>
              <a:rPr lang="en-US" sz="4400" dirty="0"/>
              <a:t>Why is the SPP important to the field of school social workers?</a:t>
            </a:r>
            <a:br>
              <a:rPr lang="en-US" sz="4400" dirty="0"/>
            </a:br>
            <a:endParaRPr lang="en-US" dirty="0"/>
          </a:p>
        </p:txBody>
      </p:sp>
      <p:sp>
        <p:nvSpPr>
          <p:cNvPr id="7" name="Text Placeholder 6">
            <a:extLst>
              <a:ext uri="{FF2B5EF4-FFF2-40B4-BE49-F238E27FC236}">
                <a16:creationId xmlns:a16="http://schemas.microsoft.com/office/drawing/2014/main" id="{5CB6977D-57C5-8A4F-BCE3-28A5CC0A3A55}"/>
              </a:ext>
            </a:extLst>
          </p:cNvPr>
          <p:cNvSpPr>
            <a:spLocks noGrp="1"/>
          </p:cNvSpPr>
          <p:nvPr>
            <p:ph type="body" sz="quarter" idx="16"/>
          </p:nvPr>
        </p:nvSpPr>
        <p:spPr>
          <a:xfrm>
            <a:off x="7603217" y="1667243"/>
            <a:ext cx="4189808" cy="3880771"/>
          </a:xfrm>
        </p:spPr>
        <p:txBody>
          <a:bodyPr>
            <a:normAutofit lnSpcReduction="10000"/>
          </a:bodyPr>
          <a:lstStyle/>
          <a:p>
            <a:pPr marL="285750" indent="-285750">
              <a:buFont typeface="Arial" panose="020B0604020202020204" pitchFamily="34" charset="0"/>
              <a:buChar char="•"/>
            </a:pPr>
            <a:r>
              <a:rPr lang="en-US" u="sng" dirty="0"/>
              <a:t>Competence: </a:t>
            </a:r>
            <a:r>
              <a:rPr lang="en-US" dirty="0"/>
              <a:t>Social workers practice within their areas of competence and personal expertise.</a:t>
            </a:r>
          </a:p>
          <a:p>
            <a:endParaRPr lang="en-US" dirty="0"/>
          </a:p>
          <a:p>
            <a:pPr marL="285750" indent="-285750">
              <a:buFont typeface="Arial" panose="020B0604020202020204" pitchFamily="34" charset="0"/>
              <a:buChar char="•"/>
            </a:pPr>
            <a:r>
              <a:rPr lang="en-US" u="sng" dirty="0"/>
              <a:t>Dignity and Worth of the Person: </a:t>
            </a:r>
            <a:r>
              <a:rPr lang="en-US" dirty="0"/>
              <a:t>Social workers respect the inherent dignity and worth of the person.</a:t>
            </a:r>
          </a:p>
          <a:p>
            <a:endParaRPr lang="en-US" dirty="0"/>
          </a:p>
          <a:p>
            <a:pPr marL="285750" indent="-285750">
              <a:buFont typeface="Arial" panose="020B0604020202020204" pitchFamily="34" charset="0"/>
              <a:buChar char="•"/>
            </a:pPr>
            <a:r>
              <a:rPr lang="en-US" u="sng" dirty="0"/>
              <a:t>Social Justice: </a:t>
            </a:r>
            <a:r>
              <a:rPr lang="en-US" dirty="0"/>
              <a:t>Social workers challenge social injustice.</a:t>
            </a:r>
          </a:p>
        </p:txBody>
      </p:sp>
      <p:sp>
        <p:nvSpPr>
          <p:cNvPr id="8" name="Rectangle 7">
            <a:extLst>
              <a:ext uri="{FF2B5EF4-FFF2-40B4-BE49-F238E27FC236}">
                <a16:creationId xmlns:a16="http://schemas.microsoft.com/office/drawing/2014/main" id="{4C7A6333-1EAC-2841-BE46-481095D09F17}"/>
              </a:ext>
            </a:extLst>
          </p:cNvPr>
          <p:cNvSpPr/>
          <p:nvPr/>
        </p:nvSpPr>
        <p:spPr>
          <a:xfrm>
            <a:off x="672329" y="4496097"/>
            <a:ext cx="6072496"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Values and Ethics</a:t>
            </a:r>
          </a:p>
        </p:txBody>
      </p:sp>
      <p:sp>
        <p:nvSpPr>
          <p:cNvPr id="11" name="TextBox 10">
            <a:extLst>
              <a:ext uri="{FF2B5EF4-FFF2-40B4-BE49-F238E27FC236}">
                <a16:creationId xmlns:a16="http://schemas.microsoft.com/office/drawing/2014/main" id="{19B0AB1C-0FB6-E74B-ADFE-93717CC89F2A}"/>
              </a:ext>
            </a:extLst>
          </p:cNvPr>
          <p:cNvSpPr txBox="1"/>
          <p:nvPr/>
        </p:nvSpPr>
        <p:spPr>
          <a:xfrm>
            <a:off x="10729913" y="6428303"/>
            <a:ext cx="1063112" cy="276999"/>
          </a:xfrm>
          <a:prstGeom prst="rect">
            <a:avLst/>
          </a:prstGeom>
          <a:noFill/>
        </p:spPr>
        <p:txBody>
          <a:bodyPr wrap="none" rtlCol="0">
            <a:spAutoFit/>
          </a:bodyPr>
          <a:lstStyle/>
          <a:p>
            <a:r>
              <a:rPr lang="en-US" sz="1200" dirty="0"/>
              <a:t>NASW, 2018</a:t>
            </a:r>
          </a:p>
        </p:txBody>
      </p:sp>
    </p:spTree>
    <p:extLst>
      <p:ext uri="{BB962C8B-B14F-4D97-AF65-F5344CB8AC3E}">
        <p14:creationId xmlns:p14="http://schemas.microsoft.com/office/powerpoint/2010/main" val="3810990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86590-53A7-7344-985D-59438A6B22F8}"/>
              </a:ext>
            </a:extLst>
          </p:cNvPr>
          <p:cNvSpPr>
            <a:spLocks noGrp="1"/>
          </p:cNvSpPr>
          <p:nvPr>
            <p:ph type="title"/>
          </p:nvPr>
        </p:nvSpPr>
        <p:spPr/>
        <p:txBody>
          <a:bodyPr/>
          <a:lstStyle/>
          <a:p>
            <a:pPr algn="ctr"/>
            <a:r>
              <a:rPr lang="en-US" dirty="0"/>
              <a:t>Competence </a:t>
            </a:r>
          </a:p>
        </p:txBody>
      </p:sp>
      <p:sp>
        <p:nvSpPr>
          <p:cNvPr id="3" name="Content Placeholder 2">
            <a:extLst>
              <a:ext uri="{FF2B5EF4-FFF2-40B4-BE49-F238E27FC236}">
                <a16:creationId xmlns:a16="http://schemas.microsoft.com/office/drawing/2014/main" id="{3A7A06D1-B68A-E340-80E7-82B084FF1A80}"/>
              </a:ext>
            </a:extLst>
          </p:cNvPr>
          <p:cNvSpPr>
            <a:spLocks noGrp="1"/>
          </p:cNvSpPr>
          <p:nvPr>
            <p:ph idx="1"/>
          </p:nvPr>
        </p:nvSpPr>
        <p:spPr/>
        <p:txBody>
          <a:bodyPr/>
          <a:lstStyle/>
          <a:p>
            <a:r>
              <a:rPr lang="en-US" sz="2800" dirty="0"/>
              <a:t>Clear understanding and acknowledgement of:</a:t>
            </a:r>
          </a:p>
          <a:p>
            <a:pPr lvl="1"/>
            <a:r>
              <a:rPr lang="en-US" sz="2000" dirty="0"/>
              <a:t>Disabilities (behaviors related to students disability).</a:t>
            </a:r>
          </a:p>
          <a:p>
            <a:pPr lvl="1"/>
            <a:r>
              <a:rPr lang="en-US" sz="2000" dirty="0"/>
              <a:t>Student backgrounds and triggers.</a:t>
            </a:r>
          </a:p>
          <a:p>
            <a:pPr lvl="1"/>
            <a:r>
              <a:rPr lang="en-US" sz="2000" dirty="0"/>
              <a:t>Best practices and appropriate evidence based practices.</a:t>
            </a:r>
          </a:p>
          <a:p>
            <a:pPr lvl="1"/>
            <a:r>
              <a:rPr lang="en-US" sz="2000" dirty="0"/>
              <a:t>School and district wide disciplinary rules, regulations, and consequences.</a:t>
            </a:r>
          </a:p>
        </p:txBody>
      </p:sp>
    </p:spTree>
    <p:extLst>
      <p:ext uri="{BB962C8B-B14F-4D97-AF65-F5344CB8AC3E}">
        <p14:creationId xmlns:p14="http://schemas.microsoft.com/office/powerpoint/2010/main" val="2853666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01907A-BF04-440F-BA0D-49BC96273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F8C6CCFE-274B-5846-96DF-686E86827988}"/>
              </a:ext>
            </a:extLst>
          </p:cNvPr>
          <p:cNvGraphicFramePr/>
          <p:nvPr>
            <p:extLst>
              <p:ext uri="{D42A27DB-BD31-4B8C-83A1-F6EECF244321}">
                <p14:modId xmlns:p14="http://schemas.microsoft.com/office/powerpoint/2010/main" val="2477915073"/>
              </p:ext>
            </p:extLst>
          </p:nvPr>
        </p:nvGraphicFramePr>
        <p:xfrm>
          <a:off x="795337" y="142875"/>
          <a:ext cx="10601325" cy="6572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4182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graphicEl>
                                              <a:dgm id="{173B6BCE-4BA5-4F4A-928C-15B04CFC6D5B}"/>
                                            </p:graphicEl>
                                          </p:spTgt>
                                        </p:tgtEl>
                                        <p:attrNameLst>
                                          <p:attrName>style.visibility</p:attrName>
                                        </p:attrNameLst>
                                      </p:cBhvr>
                                      <p:to>
                                        <p:strVal val="visible"/>
                                      </p:to>
                                    </p:set>
                                    <p:anim calcmode="lin" valueType="num">
                                      <p:cBhvr additive="base">
                                        <p:cTn id="7" dur="1000"/>
                                        <p:tgtEl>
                                          <p:spTgt spid="2">
                                            <p:graphicEl>
                                              <a:dgm id="{173B6BCE-4BA5-4F4A-928C-15B04CFC6D5B}"/>
                                            </p:graphicEl>
                                          </p:spTgt>
                                        </p:tgtEl>
                                        <p:attrNameLst>
                                          <p:attrName>ppt_y</p:attrName>
                                        </p:attrNameLst>
                                      </p:cBhvr>
                                      <p:tavLst>
                                        <p:tav tm="0">
                                          <p:val>
                                            <p:strVal val="#ppt_y+#ppt_h*1.125000"/>
                                          </p:val>
                                        </p:tav>
                                        <p:tav tm="100000">
                                          <p:val>
                                            <p:strVal val="#ppt_y"/>
                                          </p:val>
                                        </p:tav>
                                      </p:tavLst>
                                    </p:anim>
                                    <p:animEffect transition="in" filter="wipe(up)">
                                      <p:cBhvr>
                                        <p:cTn id="8" dur="1000"/>
                                        <p:tgtEl>
                                          <p:spTgt spid="2">
                                            <p:graphicEl>
                                              <a:dgm id="{173B6BCE-4BA5-4F4A-928C-15B04CFC6D5B}"/>
                                            </p:graphic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graphicEl>
                                              <a:dgm id="{E1C4467B-6B28-D64E-B82B-166323AB8EDF}"/>
                                            </p:graphicEl>
                                          </p:spTgt>
                                        </p:tgtEl>
                                        <p:attrNameLst>
                                          <p:attrName>style.visibility</p:attrName>
                                        </p:attrNameLst>
                                      </p:cBhvr>
                                      <p:to>
                                        <p:strVal val="visible"/>
                                      </p:to>
                                    </p:set>
                                    <p:anim calcmode="lin" valueType="num">
                                      <p:cBhvr additive="base">
                                        <p:cTn id="13" dur="1000"/>
                                        <p:tgtEl>
                                          <p:spTgt spid="2">
                                            <p:graphicEl>
                                              <a:dgm id="{E1C4467B-6B28-D64E-B82B-166323AB8EDF}"/>
                                            </p:graphicEl>
                                          </p:spTgt>
                                        </p:tgtEl>
                                        <p:attrNameLst>
                                          <p:attrName>ppt_y</p:attrName>
                                        </p:attrNameLst>
                                      </p:cBhvr>
                                      <p:tavLst>
                                        <p:tav tm="0">
                                          <p:val>
                                            <p:strVal val="#ppt_y+#ppt_h*1.125000"/>
                                          </p:val>
                                        </p:tav>
                                        <p:tav tm="100000">
                                          <p:val>
                                            <p:strVal val="#ppt_y"/>
                                          </p:val>
                                        </p:tav>
                                      </p:tavLst>
                                    </p:anim>
                                    <p:animEffect transition="in" filter="wipe(up)">
                                      <p:cBhvr>
                                        <p:cTn id="14" dur="1000"/>
                                        <p:tgtEl>
                                          <p:spTgt spid="2">
                                            <p:graphicEl>
                                              <a:dgm id="{E1C4467B-6B28-D64E-B82B-166323AB8EDF}"/>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
                                            <p:graphicEl>
                                              <a:dgm id="{CFFACBA4-5CEC-9948-933C-7928DB5A0B5D}"/>
                                            </p:graphicEl>
                                          </p:spTgt>
                                        </p:tgtEl>
                                        <p:attrNameLst>
                                          <p:attrName>style.visibility</p:attrName>
                                        </p:attrNameLst>
                                      </p:cBhvr>
                                      <p:to>
                                        <p:strVal val="visible"/>
                                      </p:to>
                                    </p:set>
                                    <p:anim calcmode="lin" valueType="num">
                                      <p:cBhvr additive="base">
                                        <p:cTn id="19" dur="1000"/>
                                        <p:tgtEl>
                                          <p:spTgt spid="2">
                                            <p:graphicEl>
                                              <a:dgm id="{CFFACBA4-5CEC-9948-933C-7928DB5A0B5D}"/>
                                            </p:graphicEl>
                                          </p:spTgt>
                                        </p:tgtEl>
                                        <p:attrNameLst>
                                          <p:attrName>ppt_y</p:attrName>
                                        </p:attrNameLst>
                                      </p:cBhvr>
                                      <p:tavLst>
                                        <p:tav tm="0">
                                          <p:val>
                                            <p:strVal val="#ppt_y+#ppt_h*1.125000"/>
                                          </p:val>
                                        </p:tav>
                                        <p:tav tm="100000">
                                          <p:val>
                                            <p:strVal val="#ppt_y"/>
                                          </p:val>
                                        </p:tav>
                                      </p:tavLst>
                                    </p:anim>
                                    <p:animEffect transition="in" filter="wipe(up)">
                                      <p:cBhvr>
                                        <p:cTn id="20" dur="1000"/>
                                        <p:tgtEl>
                                          <p:spTgt spid="2">
                                            <p:graphicEl>
                                              <a:dgm id="{CFFACBA4-5CEC-9948-933C-7928DB5A0B5D}"/>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
                                            <p:graphicEl>
                                              <a:dgm id="{9B89A949-2B11-124A-B43B-412224F05AAD}"/>
                                            </p:graphicEl>
                                          </p:spTgt>
                                        </p:tgtEl>
                                        <p:attrNameLst>
                                          <p:attrName>style.visibility</p:attrName>
                                        </p:attrNameLst>
                                      </p:cBhvr>
                                      <p:to>
                                        <p:strVal val="visible"/>
                                      </p:to>
                                    </p:set>
                                    <p:anim calcmode="lin" valueType="num">
                                      <p:cBhvr additive="base">
                                        <p:cTn id="25" dur="1000"/>
                                        <p:tgtEl>
                                          <p:spTgt spid="2">
                                            <p:graphicEl>
                                              <a:dgm id="{9B89A949-2B11-124A-B43B-412224F05AAD}"/>
                                            </p:graphicEl>
                                          </p:spTgt>
                                        </p:tgtEl>
                                        <p:attrNameLst>
                                          <p:attrName>ppt_y</p:attrName>
                                        </p:attrNameLst>
                                      </p:cBhvr>
                                      <p:tavLst>
                                        <p:tav tm="0">
                                          <p:val>
                                            <p:strVal val="#ppt_y+#ppt_h*1.125000"/>
                                          </p:val>
                                        </p:tav>
                                        <p:tav tm="100000">
                                          <p:val>
                                            <p:strVal val="#ppt_y"/>
                                          </p:val>
                                        </p:tav>
                                      </p:tavLst>
                                    </p:anim>
                                    <p:animEffect transition="in" filter="wipe(up)">
                                      <p:cBhvr>
                                        <p:cTn id="26" dur="1000"/>
                                        <p:tgtEl>
                                          <p:spTgt spid="2">
                                            <p:graphicEl>
                                              <a:dgm id="{9B89A949-2B11-124A-B43B-412224F05AA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
                                            <p:graphicEl>
                                              <a:dgm id="{A69F8A0B-A82D-0049-A4F7-23A506090791}"/>
                                            </p:graphicEl>
                                          </p:spTgt>
                                        </p:tgtEl>
                                        <p:attrNameLst>
                                          <p:attrName>style.visibility</p:attrName>
                                        </p:attrNameLst>
                                      </p:cBhvr>
                                      <p:to>
                                        <p:strVal val="visible"/>
                                      </p:to>
                                    </p:set>
                                    <p:anim calcmode="lin" valueType="num">
                                      <p:cBhvr additive="base">
                                        <p:cTn id="31" dur="1000"/>
                                        <p:tgtEl>
                                          <p:spTgt spid="2">
                                            <p:graphicEl>
                                              <a:dgm id="{A69F8A0B-A82D-0049-A4F7-23A506090791}"/>
                                            </p:graphicEl>
                                          </p:spTgt>
                                        </p:tgtEl>
                                        <p:attrNameLst>
                                          <p:attrName>ppt_y</p:attrName>
                                        </p:attrNameLst>
                                      </p:cBhvr>
                                      <p:tavLst>
                                        <p:tav tm="0">
                                          <p:val>
                                            <p:strVal val="#ppt_y+#ppt_h*1.125000"/>
                                          </p:val>
                                        </p:tav>
                                        <p:tav tm="100000">
                                          <p:val>
                                            <p:strVal val="#ppt_y"/>
                                          </p:val>
                                        </p:tav>
                                      </p:tavLst>
                                    </p:anim>
                                    <p:animEffect transition="in" filter="wipe(up)">
                                      <p:cBhvr>
                                        <p:cTn id="32" dur="1000"/>
                                        <p:tgtEl>
                                          <p:spTgt spid="2">
                                            <p:graphicEl>
                                              <a:dgm id="{A69F8A0B-A82D-0049-A4F7-23A50609079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
                                            <p:graphicEl>
                                              <a:dgm id="{2EFE05E3-A0F2-6247-8750-0E4B645E1A60}"/>
                                            </p:graphicEl>
                                          </p:spTgt>
                                        </p:tgtEl>
                                        <p:attrNameLst>
                                          <p:attrName>style.visibility</p:attrName>
                                        </p:attrNameLst>
                                      </p:cBhvr>
                                      <p:to>
                                        <p:strVal val="visible"/>
                                      </p:to>
                                    </p:set>
                                    <p:anim calcmode="lin" valueType="num">
                                      <p:cBhvr additive="base">
                                        <p:cTn id="37" dur="1000"/>
                                        <p:tgtEl>
                                          <p:spTgt spid="2">
                                            <p:graphicEl>
                                              <a:dgm id="{2EFE05E3-A0F2-6247-8750-0E4B645E1A60}"/>
                                            </p:graphicEl>
                                          </p:spTgt>
                                        </p:tgtEl>
                                        <p:attrNameLst>
                                          <p:attrName>ppt_y</p:attrName>
                                        </p:attrNameLst>
                                      </p:cBhvr>
                                      <p:tavLst>
                                        <p:tav tm="0">
                                          <p:val>
                                            <p:strVal val="#ppt_y+#ppt_h*1.125000"/>
                                          </p:val>
                                        </p:tav>
                                        <p:tav tm="100000">
                                          <p:val>
                                            <p:strVal val="#ppt_y"/>
                                          </p:val>
                                        </p:tav>
                                      </p:tavLst>
                                    </p:anim>
                                    <p:animEffect transition="in" filter="wipe(up)">
                                      <p:cBhvr>
                                        <p:cTn id="38" dur="1000"/>
                                        <p:tgtEl>
                                          <p:spTgt spid="2">
                                            <p:graphicEl>
                                              <a:dgm id="{2EFE05E3-A0F2-6247-8750-0E4B645E1A6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04E68-05D0-4C44-9D11-AE20805D5DB5}"/>
              </a:ext>
            </a:extLst>
          </p:cNvPr>
          <p:cNvSpPr>
            <a:spLocks noGrp="1"/>
          </p:cNvSpPr>
          <p:nvPr>
            <p:ph type="title"/>
          </p:nvPr>
        </p:nvSpPr>
        <p:spPr/>
        <p:txBody>
          <a:bodyPr/>
          <a:lstStyle/>
          <a:p>
            <a:pPr algn="ctr"/>
            <a:r>
              <a:rPr lang="en-US" dirty="0"/>
              <a:t>Competence </a:t>
            </a:r>
          </a:p>
        </p:txBody>
      </p:sp>
      <p:sp>
        <p:nvSpPr>
          <p:cNvPr id="3" name="Content Placeholder 2">
            <a:extLst>
              <a:ext uri="{FF2B5EF4-FFF2-40B4-BE49-F238E27FC236}">
                <a16:creationId xmlns:a16="http://schemas.microsoft.com/office/drawing/2014/main" id="{9A003348-36D7-CE44-A45C-0CA4D854BCCE}"/>
              </a:ext>
            </a:extLst>
          </p:cNvPr>
          <p:cNvSpPr>
            <a:spLocks noGrp="1"/>
          </p:cNvSpPr>
          <p:nvPr>
            <p:ph idx="1"/>
          </p:nvPr>
        </p:nvSpPr>
        <p:spPr>
          <a:xfrm>
            <a:off x="810000" y="2471738"/>
            <a:ext cx="10554574" cy="3072735"/>
          </a:xfrm>
        </p:spPr>
        <p:txBody>
          <a:bodyPr>
            <a:normAutofit fontScale="92500" lnSpcReduction="10000"/>
          </a:bodyPr>
          <a:lstStyle/>
          <a:p>
            <a:r>
              <a:rPr lang="en-US" sz="2800" dirty="0"/>
              <a:t>Evidence based practices for individuals and groups</a:t>
            </a:r>
          </a:p>
          <a:p>
            <a:pPr lvl="1"/>
            <a:r>
              <a:rPr lang="en-US" sz="2000" dirty="0"/>
              <a:t>Social skills (Child center play therapy, second step, etc.)</a:t>
            </a:r>
          </a:p>
          <a:p>
            <a:pPr lvl="1"/>
            <a:r>
              <a:rPr lang="en-US" sz="2000" dirty="0"/>
              <a:t>Coping and self regulation (Zones of regulation, CBT, etc.) </a:t>
            </a:r>
          </a:p>
          <a:p>
            <a:pPr lvl="1"/>
            <a:r>
              <a:rPr lang="en-US" sz="2000" dirty="0"/>
              <a:t>Trauma (CBITS (cognitive behavior intervention for trauma in schools), SPARKS, Bounce Back, etc.)</a:t>
            </a:r>
          </a:p>
          <a:p>
            <a:r>
              <a:rPr lang="en-US" sz="2800" dirty="0"/>
              <a:t>PBIS (Positive behavior intervention and supports)</a:t>
            </a:r>
          </a:p>
          <a:p>
            <a:r>
              <a:rPr lang="en-US" sz="2800" b="1" u="sng" dirty="0"/>
              <a:t>RESTORATIVE JUSITCE </a:t>
            </a:r>
          </a:p>
        </p:txBody>
      </p:sp>
    </p:spTree>
    <p:extLst>
      <p:ext uri="{BB962C8B-B14F-4D97-AF65-F5344CB8AC3E}">
        <p14:creationId xmlns:p14="http://schemas.microsoft.com/office/powerpoint/2010/main" val="21198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800" decel="100000"/>
                                        <p:tgtEl>
                                          <p:spTgt spid="3">
                                            <p:txEl>
                                              <p:pRg st="1" end="1"/>
                                            </p:txEl>
                                          </p:spTgt>
                                        </p:tgtEl>
                                      </p:cBhvr>
                                    </p:animEffect>
                                    <p:anim calcmode="lin" valueType="num">
                                      <p:cBhvr>
                                        <p:cTn id="1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800" decel="100000"/>
                                        <p:tgtEl>
                                          <p:spTgt spid="3">
                                            <p:txEl>
                                              <p:pRg st="2" end="2"/>
                                            </p:txEl>
                                          </p:spTgt>
                                        </p:tgtEl>
                                      </p:cBhvr>
                                    </p:animEffect>
                                    <p:anim calcmode="lin" valueType="num">
                                      <p:cBhvr>
                                        <p:cTn id="24"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800" decel="100000"/>
                                        <p:tgtEl>
                                          <p:spTgt spid="3">
                                            <p:txEl>
                                              <p:pRg st="3" end="3"/>
                                            </p:txEl>
                                          </p:spTgt>
                                        </p:tgtEl>
                                      </p:cBhvr>
                                    </p:animEffect>
                                    <p:anim calcmode="lin" valueType="num">
                                      <p:cBhvr>
                                        <p:cTn id="32"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800" decel="100000"/>
                                        <p:tgtEl>
                                          <p:spTgt spid="3">
                                            <p:txEl>
                                              <p:pRg st="4" end="4"/>
                                            </p:txEl>
                                          </p:spTgt>
                                        </p:tgtEl>
                                      </p:cBhvr>
                                    </p:animEffect>
                                    <p:anim calcmode="lin" valueType="num">
                                      <p:cBhvr>
                                        <p:cTn id="42"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800" decel="100000"/>
                                        <p:tgtEl>
                                          <p:spTgt spid="3">
                                            <p:txEl>
                                              <p:pRg st="5" end="5"/>
                                            </p:txEl>
                                          </p:spTgt>
                                        </p:tgtEl>
                                      </p:cBhvr>
                                    </p:animEffect>
                                    <p:anim calcmode="lin" valueType="num">
                                      <p:cBhvr>
                                        <p:cTn id="52"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53"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54"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4CB48-7AEF-D34C-9252-A049F4FA841F}"/>
              </a:ext>
            </a:extLst>
          </p:cNvPr>
          <p:cNvSpPr>
            <a:spLocks noGrp="1"/>
          </p:cNvSpPr>
          <p:nvPr>
            <p:ph type="title"/>
          </p:nvPr>
        </p:nvSpPr>
        <p:spPr>
          <a:xfrm>
            <a:off x="624262" y="-40498"/>
            <a:ext cx="10571998" cy="970450"/>
          </a:xfrm>
        </p:spPr>
        <p:txBody>
          <a:bodyPr/>
          <a:lstStyle/>
          <a:p>
            <a:pPr algn="ctr"/>
            <a:r>
              <a:rPr lang="en-US" dirty="0"/>
              <a:t>“He is not happy to see me”</a:t>
            </a:r>
          </a:p>
        </p:txBody>
      </p:sp>
      <p:sp>
        <p:nvSpPr>
          <p:cNvPr id="3" name="Content Placeholder 2">
            <a:extLst>
              <a:ext uri="{FF2B5EF4-FFF2-40B4-BE49-F238E27FC236}">
                <a16:creationId xmlns:a16="http://schemas.microsoft.com/office/drawing/2014/main" id="{D7E3CFD6-C7EF-6F4F-8DB0-510BC7724BA1}"/>
              </a:ext>
            </a:extLst>
          </p:cNvPr>
          <p:cNvSpPr>
            <a:spLocks noGrp="1"/>
          </p:cNvSpPr>
          <p:nvPr>
            <p:ph idx="1"/>
          </p:nvPr>
        </p:nvSpPr>
        <p:spPr>
          <a:xfrm>
            <a:off x="866338" y="886776"/>
            <a:ext cx="10554574" cy="1015336"/>
          </a:xfrm>
        </p:spPr>
        <p:txBody>
          <a:bodyPr/>
          <a:lstStyle/>
          <a:p>
            <a:pPr marL="0" indent="0" algn="ctr">
              <a:buNone/>
            </a:pPr>
            <a:r>
              <a:rPr lang="en-US" dirty="0"/>
              <a:t>According to research </a:t>
            </a:r>
            <a:r>
              <a:rPr lang="en-US" dirty="0">
                <a:highlight>
                  <a:srgbClr val="C0C0C0"/>
                </a:highlight>
              </a:rPr>
              <a:t>Restorative Justice</a:t>
            </a:r>
            <a:r>
              <a:rPr lang="en-US" dirty="0"/>
              <a:t> is the most effective practice to decrease the risk of students being involved in the school to prison pipeline. (Hanover Research, 2012)</a:t>
            </a:r>
          </a:p>
        </p:txBody>
      </p:sp>
      <p:graphicFrame>
        <p:nvGraphicFramePr>
          <p:cNvPr id="6" name="Diagram 5">
            <a:extLst>
              <a:ext uri="{FF2B5EF4-FFF2-40B4-BE49-F238E27FC236}">
                <a16:creationId xmlns:a16="http://schemas.microsoft.com/office/drawing/2014/main" id="{76850CA3-4910-BD49-B9BB-15809163794A}"/>
              </a:ext>
            </a:extLst>
          </p:cNvPr>
          <p:cNvGraphicFramePr/>
          <p:nvPr>
            <p:extLst>
              <p:ext uri="{D42A27DB-BD31-4B8C-83A1-F6EECF244321}">
                <p14:modId xmlns:p14="http://schemas.microsoft.com/office/powerpoint/2010/main" val="2760054824"/>
              </p:ext>
            </p:extLst>
          </p:nvPr>
        </p:nvGraphicFramePr>
        <p:xfrm>
          <a:off x="1358900" y="2259376"/>
          <a:ext cx="8870949" cy="4784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3043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B18557-A424-E646-ADB4-E473ADA26191}"/>
              </a:ext>
            </a:extLst>
          </p:cNvPr>
          <p:cNvPicPr>
            <a:picLocks noChangeAspect="1"/>
          </p:cNvPicPr>
          <p:nvPr/>
        </p:nvPicPr>
        <p:blipFill>
          <a:blip r:embed="rId2"/>
          <a:stretch>
            <a:fillRect/>
          </a:stretch>
        </p:blipFill>
        <p:spPr>
          <a:xfrm>
            <a:off x="3000375" y="937229"/>
            <a:ext cx="6357938" cy="5045983"/>
          </a:xfrm>
          <a:prstGeom prst="rect">
            <a:avLst/>
          </a:prstGeom>
        </p:spPr>
      </p:pic>
    </p:spTree>
    <p:extLst>
      <p:ext uri="{BB962C8B-B14F-4D97-AF65-F5344CB8AC3E}">
        <p14:creationId xmlns:p14="http://schemas.microsoft.com/office/powerpoint/2010/main" val="2921749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80BD-6883-6743-9A74-5386FE0C7A23}"/>
              </a:ext>
            </a:extLst>
          </p:cNvPr>
          <p:cNvSpPr>
            <a:spLocks noGrp="1"/>
          </p:cNvSpPr>
          <p:nvPr>
            <p:ph type="title"/>
          </p:nvPr>
        </p:nvSpPr>
        <p:spPr>
          <a:xfrm>
            <a:off x="0" y="175788"/>
            <a:ext cx="12192000" cy="1787852"/>
          </a:xfrm>
        </p:spPr>
        <p:txBody>
          <a:bodyPr/>
          <a:lstStyle/>
          <a:p>
            <a:pPr algn="ctr"/>
            <a:r>
              <a:rPr lang="en-US" dirty="0"/>
              <a:t>What is the first thing you say to a student referred to your office as a result of a behavior concern?</a:t>
            </a:r>
          </a:p>
        </p:txBody>
      </p:sp>
      <p:sp>
        <p:nvSpPr>
          <p:cNvPr id="3" name="Rectangle 2">
            <a:extLst>
              <a:ext uri="{FF2B5EF4-FFF2-40B4-BE49-F238E27FC236}">
                <a16:creationId xmlns:a16="http://schemas.microsoft.com/office/drawing/2014/main" id="{62DBC6B7-23D6-D240-A7FE-7CA803C1EDF1}"/>
              </a:ext>
            </a:extLst>
          </p:cNvPr>
          <p:cNvSpPr/>
          <p:nvPr/>
        </p:nvSpPr>
        <p:spPr>
          <a:xfrm>
            <a:off x="759962" y="2813446"/>
            <a:ext cx="4661854"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What did you do?</a:t>
            </a:r>
          </a:p>
        </p:txBody>
      </p:sp>
      <p:sp>
        <p:nvSpPr>
          <p:cNvPr id="4" name="Rectangle 3">
            <a:extLst>
              <a:ext uri="{FF2B5EF4-FFF2-40B4-BE49-F238E27FC236}">
                <a16:creationId xmlns:a16="http://schemas.microsoft.com/office/drawing/2014/main" id="{36B55BD2-B92F-2940-9FDD-59B9B5A6B9F0}"/>
              </a:ext>
            </a:extLst>
          </p:cNvPr>
          <p:cNvSpPr/>
          <p:nvPr/>
        </p:nvSpPr>
        <p:spPr>
          <a:xfrm>
            <a:off x="6095999" y="5459866"/>
            <a:ext cx="5565946"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Why did you do that?</a:t>
            </a:r>
          </a:p>
        </p:txBody>
      </p:sp>
      <p:sp>
        <p:nvSpPr>
          <p:cNvPr id="5" name="Rectangle 4">
            <a:extLst>
              <a:ext uri="{FF2B5EF4-FFF2-40B4-BE49-F238E27FC236}">
                <a16:creationId xmlns:a16="http://schemas.microsoft.com/office/drawing/2014/main" id="{38579559-07D2-F94A-9D9A-8B3E5ABF803B}"/>
              </a:ext>
            </a:extLst>
          </p:cNvPr>
          <p:cNvSpPr/>
          <p:nvPr/>
        </p:nvSpPr>
        <p:spPr>
          <a:xfrm>
            <a:off x="7449735" y="4256659"/>
            <a:ext cx="4046301"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rPr>
              <a:t>Was that okay?</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a:extLst>
              <a:ext uri="{FF2B5EF4-FFF2-40B4-BE49-F238E27FC236}">
                <a16:creationId xmlns:a16="http://schemas.microsoft.com/office/drawing/2014/main" id="{5DEE631C-08B8-C044-B2A9-6DA229EA8987}"/>
              </a:ext>
            </a:extLst>
          </p:cNvPr>
          <p:cNvSpPr/>
          <p:nvPr/>
        </p:nvSpPr>
        <p:spPr>
          <a:xfrm>
            <a:off x="0" y="4017195"/>
            <a:ext cx="6753772"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rPr>
              <a:t>Should we call your mom?</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a:extLst>
              <a:ext uri="{FF2B5EF4-FFF2-40B4-BE49-F238E27FC236}">
                <a16:creationId xmlns:a16="http://schemas.microsoft.com/office/drawing/2014/main" id="{F9F6997F-AD4C-7744-AC57-E1A150FD659E}"/>
              </a:ext>
            </a:extLst>
          </p:cNvPr>
          <p:cNvSpPr/>
          <p:nvPr/>
        </p:nvSpPr>
        <p:spPr>
          <a:xfrm>
            <a:off x="-511900" y="5152089"/>
            <a:ext cx="6607899" cy="1323439"/>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What should your</a:t>
            </a:r>
          </a:p>
          <a:p>
            <a:pPr algn="ctr"/>
            <a:r>
              <a:rPr lang="en-US" sz="4000" b="0" cap="none" spc="0" dirty="0">
                <a:ln w="0"/>
                <a:solidFill>
                  <a:schemeClr val="tx1"/>
                </a:solidFill>
                <a:effectLst>
                  <a:outerShdw blurRad="38100" dist="19050" dir="2700000" algn="tl" rotWithShape="0">
                    <a:schemeClr val="dk1">
                      <a:alpha val="40000"/>
                    </a:schemeClr>
                  </a:outerShdw>
                </a:effectLst>
              </a:rPr>
              <a:t> consequence be?</a:t>
            </a:r>
          </a:p>
        </p:txBody>
      </p:sp>
      <p:sp>
        <p:nvSpPr>
          <p:cNvPr id="8" name="Rectangle 7">
            <a:extLst>
              <a:ext uri="{FF2B5EF4-FFF2-40B4-BE49-F238E27FC236}">
                <a16:creationId xmlns:a16="http://schemas.microsoft.com/office/drawing/2014/main" id="{915B058F-5579-FA4B-B968-3C11E94F1FE7}"/>
              </a:ext>
            </a:extLst>
          </p:cNvPr>
          <p:cNvSpPr/>
          <p:nvPr/>
        </p:nvSpPr>
        <p:spPr>
          <a:xfrm>
            <a:off x="6446516" y="2505670"/>
            <a:ext cx="5745484" cy="1323439"/>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I’m going to send you </a:t>
            </a:r>
          </a:p>
          <a:p>
            <a:pPr algn="ctr"/>
            <a:r>
              <a:rPr lang="en-US" sz="4000" dirty="0">
                <a:ln w="0"/>
                <a:effectLst>
                  <a:outerShdw blurRad="38100" dist="19050" dir="2700000" algn="tl" rotWithShape="0">
                    <a:schemeClr val="dk1">
                      <a:alpha val="40000"/>
                    </a:schemeClr>
                  </a:outerShdw>
                </a:effectLst>
              </a:rPr>
              <a:t>To the office. </a:t>
            </a:r>
            <a:endParaRPr lang="en-US"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772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209699A8-9F52-4C34-9606-370C555BC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12E3DB-E4D0-8247-A58E-ACBEAAD48EF4}"/>
              </a:ext>
            </a:extLst>
          </p:cNvPr>
          <p:cNvSpPr>
            <a:spLocks noGrp="1"/>
          </p:cNvSpPr>
          <p:nvPr>
            <p:ph type="title"/>
          </p:nvPr>
        </p:nvSpPr>
        <p:spPr>
          <a:xfrm>
            <a:off x="965199" y="1240780"/>
            <a:ext cx="6086857" cy="4376440"/>
          </a:xfrm>
          <a:effectLst/>
        </p:spPr>
        <p:txBody>
          <a:bodyPr vert="horz" lIns="91440" tIns="45720" rIns="91440" bIns="45720" rtlCol="0" anchor="ctr">
            <a:normAutofit/>
          </a:bodyPr>
          <a:lstStyle/>
          <a:p>
            <a:r>
              <a:rPr lang="en-US" sz="4400">
                <a:solidFill>
                  <a:schemeClr val="tx1"/>
                </a:solidFill>
              </a:rPr>
              <a:t>How Restorative Are You?</a:t>
            </a:r>
          </a:p>
        </p:txBody>
      </p:sp>
      <p:sp>
        <p:nvSpPr>
          <p:cNvPr id="3" name="Text Placeholder 2">
            <a:extLst>
              <a:ext uri="{FF2B5EF4-FFF2-40B4-BE49-F238E27FC236}">
                <a16:creationId xmlns:a16="http://schemas.microsoft.com/office/drawing/2014/main" id="{68B85462-F9BC-6544-B3B9-5DC53FB6E8E4}"/>
              </a:ext>
            </a:extLst>
          </p:cNvPr>
          <p:cNvSpPr>
            <a:spLocks noGrp="1"/>
          </p:cNvSpPr>
          <p:nvPr>
            <p:ph type="body" idx="1"/>
          </p:nvPr>
        </p:nvSpPr>
        <p:spPr>
          <a:xfrm>
            <a:off x="8017256" y="1240780"/>
            <a:ext cx="3364746" cy="4376440"/>
          </a:xfrm>
          <a:effectLst/>
        </p:spPr>
        <p:txBody>
          <a:bodyPr vert="horz" lIns="91440" tIns="45720" rIns="91440" bIns="45720" rtlCol="0" anchor="ctr">
            <a:normAutofit/>
          </a:bodyPr>
          <a:lstStyle/>
          <a:p>
            <a:pPr algn="l"/>
            <a:r>
              <a:rPr lang="en-US" sz="2400"/>
              <a:t>Worksheet</a:t>
            </a:r>
          </a:p>
        </p:txBody>
      </p:sp>
      <p:cxnSp>
        <p:nvCxnSpPr>
          <p:cNvPr id="12" name="Straight Connector 11">
            <a:extLst>
              <a:ext uri="{FF2B5EF4-FFF2-40B4-BE49-F238E27FC236}">
                <a16:creationId xmlns:a16="http://schemas.microsoft.com/office/drawing/2014/main" id="{90CF8BA8-E7AA-4F97-9E4C-CD11742FA0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1067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90A7E396-A5E4-44BC-9BB6-B0E9D90C8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E6832910-954A-4154-8EEC-E4CA185BD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9">
            <a:extLst>
              <a:ext uri="{FF2B5EF4-FFF2-40B4-BE49-F238E27FC236}">
                <a16:creationId xmlns:a16="http://schemas.microsoft.com/office/drawing/2014/main" id="{2FA16332-BD82-4636-A57E-B2AD816C7B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61F049-8D22-C94F-A975-7A0B2F307B04}"/>
              </a:ext>
            </a:extLst>
          </p:cNvPr>
          <p:cNvSpPr>
            <a:spLocks noGrp="1"/>
          </p:cNvSpPr>
          <p:nvPr>
            <p:ph type="title"/>
          </p:nvPr>
        </p:nvSpPr>
        <p:spPr>
          <a:xfrm>
            <a:off x="507997" y="254205"/>
            <a:ext cx="5326974" cy="1117190"/>
          </a:xfrm>
        </p:spPr>
        <p:txBody>
          <a:bodyPr vert="horz" lIns="91440" tIns="45720" rIns="91440" bIns="45720" rtlCol="0" anchor="b">
            <a:normAutofit/>
          </a:bodyPr>
          <a:lstStyle/>
          <a:p>
            <a:pPr algn="ctr"/>
            <a:r>
              <a:rPr lang="en-US" sz="4000" dirty="0">
                <a:solidFill>
                  <a:schemeClr val="accent1"/>
                </a:solidFill>
              </a:rPr>
              <a:t>Discussion</a:t>
            </a:r>
          </a:p>
        </p:txBody>
      </p:sp>
      <p:sp>
        <p:nvSpPr>
          <p:cNvPr id="3" name="Content Placeholder 2">
            <a:extLst>
              <a:ext uri="{FF2B5EF4-FFF2-40B4-BE49-F238E27FC236}">
                <a16:creationId xmlns:a16="http://schemas.microsoft.com/office/drawing/2014/main" id="{E10468C2-2544-EF43-AFF8-F74CF732DFDB}"/>
              </a:ext>
            </a:extLst>
          </p:cNvPr>
          <p:cNvSpPr>
            <a:spLocks noGrp="1"/>
          </p:cNvSpPr>
          <p:nvPr>
            <p:ph idx="1"/>
          </p:nvPr>
        </p:nvSpPr>
        <p:spPr>
          <a:xfrm>
            <a:off x="507998" y="1625600"/>
            <a:ext cx="5326974" cy="4419600"/>
          </a:xfrm>
        </p:spPr>
        <p:txBody>
          <a:bodyPr vert="horz" lIns="91440" tIns="45720" rIns="91440" bIns="45720" rtlCol="0" anchor="ctr">
            <a:normAutofit lnSpcReduction="10000"/>
          </a:bodyPr>
          <a:lstStyle/>
          <a:p>
            <a:pPr>
              <a:lnSpc>
                <a:spcPct val="90000"/>
              </a:lnSpc>
            </a:pPr>
            <a:r>
              <a:rPr lang="en-US" sz="2000" dirty="0"/>
              <a:t>Does the student understand the harm they’ve caused, who has been affected, and how? </a:t>
            </a:r>
          </a:p>
          <a:p>
            <a:pPr>
              <a:lnSpc>
                <a:spcPct val="90000"/>
              </a:lnSpc>
            </a:pPr>
            <a:r>
              <a:rPr lang="en-US" sz="2000" dirty="0"/>
              <a:t>Do I seek support when issues get tricky for me? </a:t>
            </a:r>
          </a:p>
          <a:p>
            <a:pPr>
              <a:lnSpc>
                <a:spcPct val="90000"/>
              </a:lnSpc>
            </a:pPr>
            <a:r>
              <a:rPr lang="en-US" sz="2000" dirty="0"/>
              <a:t>Do I take responsibility for any part I might have played when things went wrong, acknowledge it, and apologize? </a:t>
            </a:r>
          </a:p>
          <a:p>
            <a:pPr>
              <a:lnSpc>
                <a:spcPct val="90000"/>
              </a:lnSpc>
            </a:pPr>
            <a:r>
              <a:rPr lang="en-US" sz="2000" dirty="0"/>
              <a:t>If the student apologizes to me, do I accept the apology respectfully? </a:t>
            </a:r>
          </a:p>
          <a:p>
            <a:pPr>
              <a:lnSpc>
                <a:spcPct val="90000"/>
              </a:lnSpc>
            </a:pPr>
            <a:r>
              <a:rPr lang="en-US" sz="2000" dirty="0"/>
              <a:t>Have I, at any stage, asked someone I trust to observe my practice and give me honest feedback? </a:t>
            </a:r>
          </a:p>
          <a:p>
            <a:pPr>
              <a:lnSpc>
                <a:spcPct val="90000"/>
              </a:lnSpc>
            </a:pPr>
            <a:endParaRPr lang="en-US" sz="1500" dirty="0"/>
          </a:p>
        </p:txBody>
      </p:sp>
      <p:sp>
        <p:nvSpPr>
          <p:cNvPr id="18" name="Rounded Rectangle 17">
            <a:extLst>
              <a:ext uri="{FF2B5EF4-FFF2-40B4-BE49-F238E27FC236}">
                <a16:creationId xmlns:a16="http://schemas.microsoft.com/office/drawing/2014/main" id="{7E042ED9-EA98-45DE-9E15-4E81D3834F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8932" y="958640"/>
            <a:ext cx="4419604"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Radio microphone">
            <a:extLst>
              <a:ext uri="{FF2B5EF4-FFF2-40B4-BE49-F238E27FC236}">
                <a16:creationId xmlns:a16="http://schemas.microsoft.com/office/drawing/2014/main" id="{CF0C8ACB-220B-2C44-9476-AAE607E679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10517" y="1507610"/>
            <a:ext cx="3832042" cy="3832042"/>
          </a:xfrm>
          <a:prstGeom prst="rect">
            <a:avLst/>
          </a:prstGeom>
        </p:spPr>
      </p:pic>
    </p:spTree>
    <p:extLst>
      <p:ext uri="{BB962C8B-B14F-4D97-AF65-F5344CB8AC3E}">
        <p14:creationId xmlns:p14="http://schemas.microsoft.com/office/powerpoint/2010/main" val="816415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9A819C-DDAF-AD4D-8C5A-F08F65F1380E}"/>
              </a:ext>
            </a:extLst>
          </p:cNvPr>
          <p:cNvSpPr>
            <a:spLocks noGrp="1"/>
          </p:cNvSpPr>
          <p:nvPr>
            <p:ph type="title"/>
          </p:nvPr>
        </p:nvSpPr>
        <p:spPr/>
        <p:txBody>
          <a:bodyPr/>
          <a:lstStyle/>
          <a:p>
            <a:r>
              <a:rPr lang="en-US" dirty="0"/>
              <a:t>Lets Break The Ice</a:t>
            </a:r>
          </a:p>
        </p:txBody>
      </p:sp>
      <p:sp>
        <p:nvSpPr>
          <p:cNvPr id="5" name="Content Placeholder 4">
            <a:extLst>
              <a:ext uri="{FF2B5EF4-FFF2-40B4-BE49-F238E27FC236}">
                <a16:creationId xmlns:a16="http://schemas.microsoft.com/office/drawing/2014/main" id="{B559AB59-744E-9B4A-8884-097A1D8F768F}"/>
              </a:ext>
            </a:extLst>
          </p:cNvPr>
          <p:cNvSpPr>
            <a:spLocks noGrp="1"/>
          </p:cNvSpPr>
          <p:nvPr>
            <p:ph idx="1"/>
          </p:nvPr>
        </p:nvSpPr>
        <p:spPr/>
        <p:txBody>
          <a:bodyPr>
            <a:normAutofit/>
          </a:bodyPr>
          <a:lstStyle/>
          <a:p>
            <a:r>
              <a:rPr lang="en-US" sz="2800" b="1" dirty="0"/>
              <a:t>Where are you from?</a:t>
            </a:r>
          </a:p>
          <a:p>
            <a:r>
              <a:rPr lang="en-US" sz="2800" b="1" dirty="0"/>
              <a:t>If your located in a school which grades do you serve?</a:t>
            </a:r>
          </a:p>
          <a:p>
            <a:r>
              <a:rPr lang="en-US" sz="2800" b="1" dirty="0"/>
              <a:t>Most rewarding aspect of being a school social worker?</a:t>
            </a:r>
          </a:p>
          <a:p>
            <a:r>
              <a:rPr lang="en-US" sz="2800" b="1" dirty="0"/>
              <a:t>Most challenging aspect of being a school social worker?</a:t>
            </a:r>
          </a:p>
        </p:txBody>
      </p:sp>
    </p:spTree>
    <p:extLst>
      <p:ext uri="{BB962C8B-B14F-4D97-AF65-F5344CB8AC3E}">
        <p14:creationId xmlns:p14="http://schemas.microsoft.com/office/powerpoint/2010/main" val="482848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3B512155-72F8-5549-8D02-9A2340EFC138}"/>
              </a:ext>
            </a:extLst>
          </p:cNvPr>
          <p:cNvGraphicFramePr>
            <a:graphicFrameLocks noGrp="1"/>
          </p:cNvGraphicFramePr>
          <p:nvPr>
            <p:ph idx="4294967295"/>
            <p:extLst>
              <p:ext uri="{D42A27DB-BD31-4B8C-83A1-F6EECF244321}">
                <p14:modId xmlns:p14="http://schemas.microsoft.com/office/powerpoint/2010/main" val="2589413912"/>
              </p:ext>
            </p:extLst>
          </p:nvPr>
        </p:nvGraphicFramePr>
        <p:xfrm>
          <a:off x="1414463" y="371475"/>
          <a:ext cx="9386888" cy="6129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CB6E3327-4E0F-6646-956E-097DDC7BA03B}"/>
              </a:ext>
            </a:extLst>
          </p:cNvPr>
          <p:cNvSpPr txBox="1"/>
          <p:nvPr/>
        </p:nvSpPr>
        <p:spPr>
          <a:xfrm>
            <a:off x="7215187" y="6316146"/>
            <a:ext cx="3357563" cy="276999"/>
          </a:xfrm>
          <a:prstGeom prst="rect">
            <a:avLst/>
          </a:prstGeom>
          <a:noFill/>
        </p:spPr>
        <p:txBody>
          <a:bodyPr wrap="square" rtlCol="0">
            <a:spAutoFit/>
          </a:bodyPr>
          <a:lstStyle/>
          <a:p>
            <a:r>
              <a:rPr lang="en-US" sz="1200" dirty="0"/>
              <a:t>Minnesota Department of Education, 2010</a:t>
            </a:r>
          </a:p>
        </p:txBody>
      </p:sp>
    </p:spTree>
    <p:extLst>
      <p:ext uri="{BB962C8B-B14F-4D97-AF65-F5344CB8AC3E}">
        <p14:creationId xmlns:p14="http://schemas.microsoft.com/office/powerpoint/2010/main" val="2743596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AF993-05F4-134C-AACE-02BE00445C8F}"/>
              </a:ext>
            </a:extLst>
          </p:cNvPr>
          <p:cNvSpPr>
            <a:spLocks noGrp="1"/>
          </p:cNvSpPr>
          <p:nvPr>
            <p:ph type="title"/>
          </p:nvPr>
        </p:nvSpPr>
        <p:spPr>
          <a:xfrm>
            <a:off x="1073151" y="710970"/>
            <a:ext cx="3547533" cy="1178659"/>
          </a:xfrm>
        </p:spPr>
        <p:txBody>
          <a:bodyPr/>
          <a:lstStyle/>
          <a:p>
            <a:pPr algn="ctr"/>
            <a:r>
              <a:rPr lang="en-US" sz="2800" dirty="0"/>
              <a:t>Restorative Justice Skills </a:t>
            </a:r>
          </a:p>
        </p:txBody>
      </p:sp>
      <p:sp>
        <p:nvSpPr>
          <p:cNvPr id="4" name="Text Placeholder 3">
            <a:extLst>
              <a:ext uri="{FF2B5EF4-FFF2-40B4-BE49-F238E27FC236}">
                <a16:creationId xmlns:a16="http://schemas.microsoft.com/office/drawing/2014/main" id="{3CC8E64F-D853-7B4D-8C17-004263FBDCB5}"/>
              </a:ext>
            </a:extLst>
          </p:cNvPr>
          <p:cNvSpPr>
            <a:spLocks noGrp="1"/>
          </p:cNvSpPr>
          <p:nvPr>
            <p:ph type="body" sz="half" idx="2"/>
          </p:nvPr>
        </p:nvSpPr>
        <p:spPr>
          <a:xfrm>
            <a:off x="840318" y="2546820"/>
            <a:ext cx="4146020" cy="2996730"/>
          </a:xfrm>
        </p:spPr>
        <p:txBody>
          <a:bodyPr>
            <a:noAutofit/>
          </a:bodyPr>
          <a:lstStyle/>
          <a:p>
            <a:pPr marL="285750" indent="-285750">
              <a:buFont typeface="Arial" panose="020B0604020202020204" pitchFamily="34" charset="0"/>
              <a:buChar char="•"/>
            </a:pPr>
            <a:r>
              <a:rPr lang="en-US" sz="2400" dirty="0"/>
              <a:t>Focus on practical consequences rather than rule book consequences</a:t>
            </a:r>
          </a:p>
          <a:p>
            <a:pPr marL="285750" indent="-285750">
              <a:buFont typeface="Arial" panose="020B0604020202020204" pitchFamily="34" charset="0"/>
              <a:buChar char="•"/>
            </a:pPr>
            <a:r>
              <a:rPr lang="en-US" sz="2400" dirty="0"/>
              <a:t>Uses dialogue from everyone involved and affected in the conflict</a:t>
            </a:r>
          </a:p>
        </p:txBody>
      </p:sp>
      <p:graphicFrame>
        <p:nvGraphicFramePr>
          <p:cNvPr id="6" name="Diagram 5">
            <a:extLst>
              <a:ext uri="{FF2B5EF4-FFF2-40B4-BE49-F238E27FC236}">
                <a16:creationId xmlns:a16="http://schemas.microsoft.com/office/drawing/2014/main" id="{688F5205-9F3A-1948-9825-8F408D244E94}"/>
              </a:ext>
            </a:extLst>
          </p:cNvPr>
          <p:cNvGraphicFramePr/>
          <p:nvPr>
            <p:extLst>
              <p:ext uri="{D42A27DB-BD31-4B8C-83A1-F6EECF244321}">
                <p14:modId xmlns:p14="http://schemas.microsoft.com/office/powerpoint/2010/main" val="976083944"/>
              </p:ext>
            </p:extLst>
          </p:nvPr>
        </p:nvGraphicFramePr>
        <p:xfrm>
          <a:off x="4620684" y="42522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0405EF30-B7A2-EF45-A827-0E308ABBA530}"/>
              </a:ext>
            </a:extLst>
          </p:cNvPr>
          <p:cNvSpPr txBox="1"/>
          <p:nvPr/>
        </p:nvSpPr>
        <p:spPr>
          <a:xfrm>
            <a:off x="7215187" y="6316146"/>
            <a:ext cx="3357563" cy="276999"/>
          </a:xfrm>
          <a:prstGeom prst="rect">
            <a:avLst/>
          </a:prstGeom>
          <a:noFill/>
        </p:spPr>
        <p:txBody>
          <a:bodyPr wrap="square" rtlCol="0">
            <a:spAutoFit/>
          </a:bodyPr>
          <a:lstStyle/>
          <a:p>
            <a:r>
              <a:rPr lang="en-US" sz="1200" dirty="0"/>
              <a:t>Minnesota Department of Education, 2010</a:t>
            </a:r>
          </a:p>
        </p:txBody>
      </p:sp>
    </p:spTree>
    <p:extLst>
      <p:ext uri="{BB962C8B-B14F-4D97-AF65-F5344CB8AC3E}">
        <p14:creationId xmlns:p14="http://schemas.microsoft.com/office/powerpoint/2010/main" val="3390152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F2C7D-8EFA-FA46-94B1-C7A6F15AC8FE}"/>
              </a:ext>
            </a:extLst>
          </p:cNvPr>
          <p:cNvSpPr>
            <a:spLocks noGrp="1"/>
          </p:cNvSpPr>
          <p:nvPr>
            <p:ph type="title"/>
          </p:nvPr>
        </p:nvSpPr>
        <p:spPr>
          <a:xfrm>
            <a:off x="1073151" y="985836"/>
            <a:ext cx="3547533" cy="721459"/>
          </a:xfrm>
        </p:spPr>
        <p:txBody>
          <a:bodyPr/>
          <a:lstStyle/>
          <a:p>
            <a:r>
              <a:rPr lang="en-US" sz="4000" dirty="0"/>
              <a:t>Does it work?</a:t>
            </a:r>
          </a:p>
        </p:txBody>
      </p:sp>
      <p:sp>
        <p:nvSpPr>
          <p:cNvPr id="3" name="Content Placeholder 2">
            <a:extLst>
              <a:ext uri="{FF2B5EF4-FFF2-40B4-BE49-F238E27FC236}">
                <a16:creationId xmlns:a16="http://schemas.microsoft.com/office/drawing/2014/main" id="{00917848-A7AE-4341-A101-C7CB32FDA9A9}"/>
              </a:ext>
            </a:extLst>
          </p:cNvPr>
          <p:cNvSpPr>
            <a:spLocks noGrp="1"/>
          </p:cNvSpPr>
          <p:nvPr>
            <p:ph idx="1"/>
          </p:nvPr>
        </p:nvSpPr>
        <p:spPr>
          <a:xfrm>
            <a:off x="4898496" y="446086"/>
            <a:ext cx="6252633" cy="5414963"/>
          </a:xfrm>
        </p:spPr>
        <p:txBody>
          <a:bodyPr>
            <a:noAutofit/>
          </a:bodyPr>
          <a:lstStyle/>
          <a:p>
            <a:pPr marL="0" indent="0" algn="ctr">
              <a:buNone/>
            </a:pPr>
            <a:r>
              <a:rPr lang="en-US" sz="2800" dirty="0"/>
              <a:t>Minnesota </a:t>
            </a:r>
          </a:p>
          <a:p>
            <a:pPr marL="0" indent="0" algn="ctr">
              <a:buNone/>
            </a:pPr>
            <a:r>
              <a:rPr lang="en-US" sz="2800" dirty="0"/>
              <a:t>Oakland, California </a:t>
            </a:r>
          </a:p>
          <a:p>
            <a:pPr marL="0" indent="0" algn="ctr">
              <a:buNone/>
            </a:pPr>
            <a:r>
              <a:rPr lang="en-US" sz="2800" dirty="0"/>
              <a:t>Denver, Colorado </a:t>
            </a:r>
          </a:p>
          <a:p>
            <a:pPr marL="0" indent="0" algn="ctr">
              <a:buNone/>
            </a:pPr>
            <a:r>
              <a:rPr lang="en-US" sz="2800" dirty="0"/>
              <a:t>West Philadelphia, Pennsylvania </a:t>
            </a:r>
          </a:p>
          <a:p>
            <a:pPr marL="0" indent="0" algn="ctr">
              <a:buNone/>
            </a:pPr>
            <a:r>
              <a:rPr lang="en-US" sz="2800" dirty="0"/>
              <a:t>Chicago, Illinois </a:t>
            </a:r>
          </a:p>
          <a:p>
            <a:pPr marL="0" indent="0" algn="ctr">
              <a:buNone/>
            </a:pPr>
            <a:r>
              <a:rPr lang="en-US" sz="2800" dirty="0"/>
              <a:t>Palm Beach County, Florida</a:t>
            </a:r>
          </a:p>
          <a:p>
            <a:pPr marL="0" indent="0" algn="ctr">
              <a:buNone/>
            </a:pPr>
            <a:r>
              <a:rPr lang="en-US" sz="2800" dirty="0"/>
              <a:t>United Kingdom</a:t>
            </a:r>
          </a:p>
          <a:p>
            <a:pPr marL="0" indent="0" algn="ctr">
              <a:buNone/>
            </a:pPr>
            <a:r>
              <a:rPr lang="en-US" sz="2800" dirty="0"/>
              <a:t>Canada </a:t>
            </a:r>
          </a:p>
          <a:p>
            <a:pPr marL="0" indent="0" algn="ctr">
              <a:buNone/>
            </a:pPr>
            <a:r>
              <a:rPr lang="en-US" sz="2800" dirty="0"/>
              <a:t>Australia </a:t>
            </a:r>
          </a:p>
        </p:txBody>
      </p:sp>
      <p:pic>
        <p:nvPicPr>
          <p:cNvPr id="6" name="Graphic 5" descr="Downward trend">
            <a:extLst>
              <a:ext uri="{FF2B5EF4-FFF2-40B4-BE49-F238E27FC236}">
                <a16:creationId xmlns:a16="http://schemas.microsoft.com/office/drawing/2014/main" id="{2AF65DE5-F3DD-EE47-AE9D-15EF05A579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5447" y="2514599"/>
            <a:ext cx="4083049" cy="4083049"/>
          </a:xfrm>
          <a:prstGeom prst="rect">
            <a:avLst/>
          </a:prstGeom>
        </p:spPr>
      </p:pic>
    </p:spTree>
    <p:extLst>
      <p:ext uri="{BB962C8B-B14F-4D97-AF65-F5344CB8AC3E}">
        <p14:creationId xmlns:p14="http://schemas.microsoft.com/office/powerpoint/2010/main" val="3030827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12839A1C-34CB-4C3C-8531-CA67525FD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6EC95C5A-B58B-D24A-BB8C-DACD2555FE52}"/>
              </a:ext>
            </a:extLst>
          </p:cNvPr>
          <p:cNvSpPr>
            <a:spLocks noGrp="1"/>
          </p:cNvSpPr>
          <p:nvPr>
            <p:ph type="title"/>
          </p:nvPr>
        </p:nvSpPr>
        <p:spPr>
          <a:xfrm>
            <a:off x="6095999" y="1032918"/>
            <a:ext cx="5452533" cy="4792165"/>
          </a:xfrm>
          <a:effectLst/>
        </p:spPr>
        <p:txBody>
          <a:bodyPr vert="horz" lIns="91440" tIns="45720" rIns="91440" bIns="45720" rtlCol="0" anchor="ctr">
            <a:normAutofit/>
          </a:bodyPr>
          <a:lstStyle/>
          <a:p>
            <a:pPr algn="l"/>
            <a:r>
              <a:rPr lang="en-US" sz="6600">
                <a:solidFill>
                  <a:schemeClr val="accent1"/>
                </a:solidFill>
                <a:hlinkClick r:id="rId2"/>
              </a:rPr>
              <a:t>Mediation Circle</a:t>
            </a:r>
            <a:endParaRPr lang="en-US" sz="6600">
              <a:solidFill>
                <a:schemeClr val="accent1"/>
              </a:solidFill>
            </a:endParaRPr>
          </a:p>
        </p:txBody>
      </p:sp>
      <p:sp useBgFill="1">
        <p:nvSpPr>
          <p:cNvPr id="16" name="Freeform: Shape 15">
            <a:extLst>
              <a:ext uri="{FF2B5EF4-FFF2-40B4-BE49-F238E27FC236}">
                <a16:creationId xmlns:a16="http://schemas.microsoft.com/office/drawing/2014/main" id="{FAC94EAF-F7F7-4727-AE69-A7036B4A5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90438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E9D1C653-855F-B34F-8C68-EBB458B59311}"/>
              </a:ext>
            </a:extLst>
          </p:cNvPr>
          <p:cNvSpPr>
            <a:spLocks noGrp="1"/>
          </p:cNvSpPr>
          <p:nvPr>
            <p:ph type="title"/>
          </p:nvPr>
        </p:nvSpPr>
        <p:spPr/>
        <p:txBody>
          <a:bodyPr/>
          <a:lstStyle/>
          <a:p>
            <a:pPr algn="ctr"/>
            <a:r>
              <a:rPr lang="en-US" dirty="0"/>
              <a:t>Dignity and Worth of the Person</a:t>
            </a:r>
          </a:p>
        </p:txBody>
      </p:sp>
      <p:sp>
        <p:nvSpPr>
          <p:cNvPr id="18" name="Content Placeholder 17">
            <a:extLst>
              <a:ext uri="{FF2B5EF4-FFF2-40B4-BE49-F238E27FC236}">
                <a16:creationId xmlns:a16="http://schemas.microsoft.com/office/drawing/2014/main" id="{AAFFA716-5555-1B4F-A191-94B0649FBC95}"/>
              </a:ext>
            </a:extLst>
          </p:cNvPr>
          <p:cNvSpPr>
            <a:spLocks noGrp="1"/>
          </p:cNvSpPr>
          <p:nvPr>
            <p:ph idx="1"/>
          </p:nvPr>
        </p:nvSpPr>
        <p:spPr/>
        <p:txBody>
          <a:bodyPr>
            <a:normAutofit/>
          </a:bodyPr>
          <a:lstStyle/>
          <a:p>
            <a:pPr>
              <a:buFont typeface="Courier New" panose="02070309020205020404" pitchFamily="49" charset="0"/>
              <a:buChar char="o"/>
            </a:pPr>
            <a:r>
              <a:rPr lang="en-US" sz="3200" dirty="0"/>
              <a:t>Self-determination</a:t>
            </a:r>
          </a:p>
          <a:p>
            <a:pPr>
              <a:buFont typeface="Courier New" panose="02070309020205020404" pitchFamily="49" charset="0"/>
              <a:buChar char="o"/>
            </a:pPr>
            <a:r>
              <a:rPr lang="en-US" sz="3200" dirty="0"/>
              <a:t>Relationship Building</a:t>
            </a:r>
          </a:p>
          <a:p>
            <a:pPr>
              <a:buFont typeface="Courier New" panose="02070309020205020404" pitchFamily="49" charset="0"/>
              <a:buChar char="o"/>
            </a:pPr>
            <a:r>
              <a:rPr lang="en-US" sz="3200" dirty="0"/>
              <a:t>Student involved intervention plans </a:t>
            </a:r>
          </a:p>
          <a:p>
            <a:pPr>
              <a:buFont typeface="Courier New" panose="02070309020205020404" pitchFamily="49" charset="0"/>
              <a:buChar char="o"/>
            </a:pPr>
            <a:r>
              <a:rPr lang="en-US" sz="3200" dirty="0"/>
              <a:t>Individualized response to behaviors </a:t>
            </a:r>
          </a:p>
        </p:txBody>
      </p:sp>
    </p:spTree>
    <p:extLst>
      <p:ext uri="{BB962C8B-B14F-4D97-AF65-F5344CB8AC3E}">
        <p14:creationId xmlns:p14="http://schemas.microsoft.com/office/powerpoint/2010/main" val="4215155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0A3B-4D6A-3544-AFD2-2180840616AF}"/>
              </a:ext>
            </a:extLst>
          </p:cNvPr>
          <p:cNvSpPr>
            <a:spLocks noGrp="1"/>
          </p:cNvSpPr>
          <p:nvPr>
            <p:ph type="title"/>
          </p:nvPr>
        </p:nvSpPr>
        <p:spPr>
          <a:xfrm>
            <a:off x="801288" y="151797"/>
            <a:ext cx="10571998" cy="970450"/>
          </a:xfrm>
        </p:spPr>
        <p:txBody>
          <a:bodyPr/>
          <a:lstStyle/>
          <a:p>
            <a:pPr algn="ctr"/>
            <a:r>
              <a:rPr lang="en-US" dirty="0"/>
              <a:t>Social Justice</a:t>
            </a:r>
          </a:p>
        </p:txBody>
      </p:sp>
      <p:sp>
        <p:nvSpPr>
          <p:cNvPr id="6" name="Content Placeholder 5">
            <a:extLst>
              <a:ext uri="{FF2B5EF4-FFF2-40B4-BE49-F238E27FC236}">
                <a16:creationId xmlns:a16="http://schemas.microsoft.com/office/drawing/2014/main" id="{3FBE7157-65F8-144D-84E5-76ACF2C32315}"/>
              </a:ext>
            </a:extLst>
          </p:cNvPr>
          <p:cNvSpPr>
            <a:spLocks noGrp="1"/>
          </p:cNvSpPr>
          <p:nvPr>
            <p:ph idx="1"/>
          </p:nvPr>
        </p:nvSpPr>
        <p:spPr>
          <a:xfrm>
            <a:off x="818712" y="2222287"/>
            <a:ext cx="10554574" cy="4264238"/>
          </a:xfrm>
        </p:spPr>
        <p:txBody>
          <a:bodyPr>
            <a:noAutofit/>
          </a:bodyPr>
          <a:lstStyle/>
          <a:p>
            <a:pPr marL="285750" indent="-285750">
              <a:buFont typeface="Arial" panose="020B0604020202020204" pitchFamily="34" charset="0"/>
              <a:buChar char="•"/>
            </a:pPr>
            <a:r>
              <a:rPr lang="en-US" sz="2400" b="1" dirty="0"/>
              <a:t>Advocacy </a:t>
            </a:r>
          </a:p>
          <a:p>
            <a:pPr marL="685800" lvl="1">
              <a:buFont typeface="Arial" panose="020B0604020202020204" pitchFamily="34" charset="0"/>
              <a:buChar char="•"/>
            </a:pPr>
            <a:r>
              <a:rPr lang="en-US" sz="1800" dirty="0"/>
              <a:t>Discipline policies </a:t>
            </a:r>
          </a:p>
          <a:p>
            <a:pPr marL="285750" indent="-285750">
              <a:buFont typeface="Arial" panose="020B0604020202020204" pitchFamily="34" charset="0"/>
              <a:buChar char="•"/>
            </a:pPr>
            <a:r>
              <a:rPr lang="en-US" sz="2400" b="1" dirty="0"/>
              <a:t>Multidisciplinary team </a:t>
            </a:r>
          </a:p>
          <a:p>
            <a:pPr marL="285750" indent="-285750">
              <a:buFont typeface="Arial" panose="020B0604020202020204" pitchFamily="34" charset="0"/>
              <a:buChar char="•"/>
            </a:pPr>
            <a:r>
              <a:rPr lang="en-US" sz="2400" b="1" dirty="0"/>
              <a:t>Family &amp; community engagement </a:t>
            </a:r>
          </a:p>
          <a:p>
            <a:pPr lvl="1">
              <a:buFont typeface="Arial" panose="020B0604020202020204" pitchFamily="34" charset="0"/>
              <a:buChar char="•"/>
            </a:pPr>
            <a:r>
              <a:rPr lang="en-US" sz="1800" dirty="0"/>
              <a:t>Community based organizations</a:t>
            </a:r>
          </a:p>
          <a:p>
            <a:pPr lvl="1">
              <a:buFont typeface="Arial" panose="020B0604020202020204" pitchFamily="34" charset="0"/>
              <a:buChar char="•"/>
            </a:pPr>
            <a:r>
              <a:rPr lang="en-US" sz="1800" dirty="0"/>
              <a:t>School Resource Officer (SRO)</a:t>
            </a:r>
          </a:p>
          <a:p>
            <a:pPr>
              <a:buFont typeface="Arial" panose="020B0604020202020204" pitchFamily="34" charset="0"/>
              <a:buChar char="•"/>
            </a:pPr>
            <a:r>
              <a:rPr lang="en-US" sz="2400" b="1" dirty="0"/>
              <a:t>Education</a:t>
            </a:r>
          </a:p>
          <a:p>
            <a:pPr lvl="1">
              <a:buFont typeface="Arial" panose="020B0604020202020204" pitchFamily="34" charset="0"/>
              <a:buChar char="•"/>
            </a:pPr>
            <a:r>
              <a:rPr lang="en-US" sz="1800" dirty="0"/>
              <a:t>Increase staff awareness of student disabilities</a:t>
            </a:r>
          </a:p>
        </p:txBody>
      </p:sp>
      <p:sp>
        <p:nvSpPr>
          <p:cNvPr id="3" name="TextBox 2">
            <a:extLst>
              <a:ext uri="{FF2B5EF4-FFF2-40B4-BE49-F238E27FC236}">
                <a16:creationId xmlns:a16="http://schemas.microsoft.com/office/drawing/2014/main" id="{ABFA4713-E785-1A40-9217-3505EAF629D8}"/>
              </a:ext>
            </a:extLst>
          </p:cNvPr>
          <p:cNvSpPr txBox="1"/>
          <p:nvPr/>
        </p:nvSpPr>
        <p:spPr>
          <a:xfrm>
            <a:off x="-9525" y="1106489"/>
            <a:ext cx="12201525" cy="646331"/>
          </a:xfrm>
          <a:prstGeom prst="rect">
            <a:avLst/>
          </a:prstGeom>
          <a:noFill/>
        </p:spPr>
        <p:txBody>
          <a:bodyPr wrap="square" rtlCol="0">
            <a:spAutoFit/>
          </a:bodyPr>
          <a:lstStyle/>
          <a:p>
            <a:pPr algn="ctr"/>
            <a:r>
              <a:rPr lang="en-US" b="1" dirty="0"/>
              <a:t>Social workers pursue social justice specifically on behalf of vulnerable and oppressed individuals and groups of people. </a:t>
            </a:r>
          </a:p>
        </p:txBody>
      </p:sp>
    </p:spTree>
    <p:extLst>
      <p:ext uri="{BB962C8B-B14F-4D97-AF65-F5344CB8AC3E}">
        <p14:creationId xmlns:p14="http://schemas.microsoft.com/office/powerpoint/2010/main" val="538167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9" name="Rectangle 8">
            <a:extLst>
              <a:ext uri="{FF2B5EF4-FFF2-40B4-BE49-F238E27FC236}">
                <a16:creationId xmlns:a16="http://schemas.microsoft.com/office/drawing/2014/main" id="{2FE8DED1-24FF-4A79-873B-ECE3ABE73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AA6A048-501A-4387-906B-B8A8543E7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643467"/>
            <a:ext cx="10917814" cy="5571066"/>
          </a:xfrm>
          <a:custGeom>
            <a:avLst/>
            <a:gdLst>
              <a:gd name="connsiteX0" fmla="*/ 195712 w 10917814"/>
              <a:gd name="connsiteY0" fmla="*/ 0 h 5571066"/>
              <a:gd name="connsiteX1" fmla="*/ 5062165 w 10917814"/>
              <a:gd name="connsiteY1" fmla="*/ 0 h 5571066"/>
              <a:gd name="connsiteX2" fmla="*/ 5419638 w 10917814"/>
              <a:gd name="connsiteY2" fmla="*/ 268105 h 5571066"/>
              <a:gd name="connsiteX3" fmla="*/ 5428105 w 10917814"/>
              <a:gd name="connsiteY3" fmla="*/ 271280 h 5571066"/>
              <a:gd name="connsiteX4" fmla="*/ 5440804 w 10917814"/>
              <a:gd name="connsiteY4" fmla="*/ 276043 h 5571066"/>
              <a:gd name="connsiteX5" fmla="*/ 5453505 w 10917814"/>
              <a:gd name="connsiteY5" fmla="*/ 280805 h 5571066"/>
              <a:gd name="connsiteX6" fmla="*/ 5464088 w 10917814"/>
              <a:gd name="connsiteY6" fmla="*/ 280805 h 5571066"/>
              <a:gd name="connsiteX7" fmla="*/ 5476788 w 10917814"/>
              <a:gd name="connsiteY7" fmla="*/ 280805 h 5571066"/>
              <a:gd name="connsiteX8" fmla="*/ 5487371 w 10917814"/>
              <a:gd name="connsiteY8" fmla="*/ 276043 h 5571066"/>
              <a:gd name="connsiteX9" fmla="*/ 5500071 w 10917814"/>
              <a:gd name="connsiteY9" fmla="*/ 271280 h 5571066"/>
              <a:gd name="connsiteX10" fmla="*/ 5508538 w 10917814"/>
              <a:gd name="connsiteY10" fmla="*/ 268105 h 5571066"/>
              <a:gd name="connsiteX11" fmla="*/ 5866011 w 10917814"/>
              <a:gd name="connsiteY11" fmla="*/ 0 h 5571066"/>
              <a:gd name="connsiteX12" fmla="*/ 10722102 w 10917814"/>
              <a:gd name="connsiteY12" fmla="*/ 0 h 5571066"/>
              <a:gd name="connsiteX13" fmla="*/ 10917814 w 10917814"/>
              <a:gd name="connsiteY13" fmla="*/ 195712 h 5571066"/>
              <a:gd name="connsiteX14" fmla="*/ 10917814 w 10917814"/>
              <a:gd name="connsiteY14" fmla="*/ 5375354 h 5571066"/>
              <a:gd name="connsiteX15" fmla="*/ 10722102 w 10917814"/>
              <a:gd name="connsiteY15" fmla="*/ 5571066 h 5571066"/>
              <a:gd name="connsiteX16" fmla="*/ 195712 w 10917814"/>
              <a:gd name="connsiteY16" fmla="*/ 5571066 h 5571066"/>
              <a:gd name="connsiteX17" fmla="*/ 0 w 10917814"/>
              <a:gd name="connsiteY17" fmla="*/ 5375354 h 5571066"/>
              <a:gd name="connsiteX18" fmla="*/ 0 w 10917814"/>
              <a:gd name="connsiteY18" fmla="*/ 195712 h 5571066"/>
              <a:gd name="connsiteX19" fmla="*/ 195712 w 10917814"/>
              <a:gd name="connsiteY19" fmla="*/ 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17814" h="5571066">
                <a:moveTo>
                  <a:pt x="195712" y="0"/>
                </a:moveTo>
                <a:lnTo>
                  <a:pt x="5062165" y="0"/>
                </a:lnTo>
                <a:lnTo>
                  <a:pt x="5419638" y="268105"/>
                </a:lnTo>
                <a:lnTo>
                  <a:pt x="5428105" y="271280"/>
                </a:lnTo>
                <a:lnTo>
                  <a:pt x="5440804" y="276043"/>
                </a:lnTo>
                <a:lnTo>
                  <a:pt x="5453505" y="280805"/>
                </a:lnTo>
                <a:lnTo>
                  <a:pt x="5464088" y="280805"/>
                </a:lnTo>
                <a:lnTo>
                  <a:pt x="5476788" y="280805"/>
                </a:lnTo>
                <a:lnTo>
                  <a:pt x="5487371" y="276043"/>
                </a:lnTo>
                <a:lnTo>
                  <a:pt x="5500071" y="271280"/>
                </a:lnTo>
                <a:lnTo>
                  <a:pt x="5508538" y="268105"/>
                </a:lnTo>
                <a:lnTo>
                  <a:pt x="5866011" y="0"/>
                </a:lnTo>
                <a:lnTo>
                  <a:pt x="10722102" y="0"/>
                </a:lnTo>
                <a:cubicBezTo>
                  <a:pt x="10830191" y="0"/>
                  <a:pt x="10917814" y="87623"/>
                  <a:pt x="10917814" y="195712"/>
                </a:cubicBezTo>
                <a:lnTo>
                  <a:pt x="10917814" y="5375354"/>
                </a:lnTo>
                <a:cubicBezTo>
                  <a:pt x="10917814" y="5483443"/>
                  <a:pt x="10830191" y="5571066"/>
                  <a:pt x="10722102" y="5571066"/>
                </a:cubicBezTo>
                <a:lnTo>
                  <a:pt x="195712" y="5571066"/>
                </a:lnTo>
                <a:cubicBezTo>
                  <a:pt x="87623" y="5571066"/>
                  <a:pt x="0" y="5483443"/>
                  <a:pt x="0" y="5375354"/>
                </a:cubicBezTo>
                <a:lnTo>
                  <a:pt x="0" y="195712"/>
                </a:lnTo>
                <a:cubicBezTo>
                  <a:pt x="0" y="87623"/>
                  <a:pt x="87623" y="0"/>
                  <a:pt x="195712" y="0"/>
                </a:cubicBezTo>
                <a:close/>
              </a:path>
            </a:pathLst>
          </a:custGeom>
          <a:solidFill>
            <a:schemeClr val="bg1"/>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F4E7BA7-65D6-654D-8210-A3DBE3526839}"/>
              </a:ext>
            </a:extLst>
          </p:cNvPr>
          <p:cNvSpPr>
            <a:spLocks noGrp="1"/>
          </p:cNvSpPr>
          <p:nvPr>
            <p:ph type="title"/>
          </p:nvPr>
        </p:nvSpPr>
        <p:spPr>
          <a:xfrm>
            <a:off x="1166259" y="1232641"/>
            <a:ext cx="9638153" cy="2668377"/>
          </a:xfrm>
          <a:effectLst/>
        </p:spPr>
        <p:txBody>
          <a:bodyPr vert="horz" lIns="91440" tIns="45720" rIns="91440" bIns="45720" rtlCol="0" anchor="b">
            <a:normAutofit/>
          </a:bodyPr>
          <a:lstStyle/>
          <a:p>
            <a:pPr algn="ctr"/>
            <a:r>
              <a:rPr lang="en-US" sz="5400" dirty="0">
                <a:solidFill>
                  <a:schemeClr val="tx1"/>
                </a:solidFill>
              </a:rPr>
              <a:t>Self Reflection</a:t>
            </a:r>
          </a:p>
        </p:txBody>
      </p:sp>
      <p:sp>
        <p:nvSpPr>
          <p:cNvPr id="3" name="Explosion 2 2">
            <a:extLst>
              <a:ext uri="{FF2B5EF4-FFF2-40B4-BE49-F238E27FC236}">
                <a16:creationId xmlns:a16="http://schemas.microsoft.com/office/drawing/2014/main" id="{54D70796-AB06-3F4C-8332-6A7B45F2FED5}"/>
              </a:ext>
            </a:extLst>
          </p:cNvPr>
          <p:cNvSpPr/>
          <p:nvPr/>
        </p:nvSpPr>
        <p:spPr>
          <a:xfrm>
            <a:off x="637093" y="342900"/>
            <a:ext cx="3643313" cy="295698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Perceptions of students with disabilities. </a:t>
            </a:r>
          </a:p>
        </p:txBody>
      </p:sp>
      <p:sp>
        <p:nvSpPr>
          <p:cNvPr id="4" name="Explosion 1 3">
            <a:extLst>
              <a:ext uri="{FF2B5EF4-FFF2-40B4-BE49-F238E27FC236}">
                <a16:creationId xmlns:a16="http://schemas.microsoft.com/office/drawing/2014/main" id="{CCDD0A0F-7405-C04F-85E1-F9A70B650BB9}"/>
              </a:ext>
            </a:extLst>
          </p:cNvPr>
          <p:cNvSpPr/>
          <p:nvPr/>
        </p:nvSpPr>
        <p:spPr>
          <a:xfrm>
            <a:off x="8217476" y="3238186"/>
            <a:ext cx="3543300" cy="304545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Opinions on behavior management and control.</a:t>
            </a:r>
          </a:p>
        </p:txBody>
      </p:sp>
      <p:sp>
        <p:nvSpPr>
          <p:cNvPr id="5" name="Explosion 2 4">
            <a:extLst>
              <a:ext uri="{FF2B5EF4-FFF2-40B4-BE49-F238E27FC236}">
                <a16:creationId xmlns:a16="http://schemas.microsoft.com/office/drawing/2014/main" id="{99F71233-B230-B743-8D8A-CF9EBABAA889}"/>
              </a:ext>
            </a:extLst>
          </p:cNvPr>
          <p:cNvSpPr/>
          <p:nvPr/>
        </p:nvSpPr>
        <p:spPr>
          <a:xfrm>
            <a:off x="6635164" y="453185"/>
            <a:ext cx="3630095" cy="246326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Your contribution to the SPP.</a:t>
            </a:r>
          </a:p>
        </p:txBody>
      </p:sp>
      <p:sp>
        <p:nvSpPr>
          <p:cNvPr id="6" name="Explosion 1 5">
            <a:extLst>
              <a:ext uri="{FF2B5EF4-FFF2-40B4-BE49-F238E27FC236}">
                <a16:creationId xmlns:a16="http://schemas.microsoft.com/office/drawing/2014/main" id="{3A294972-2FDE-BC4C-AE6C-B07ED250F222}"/>
              </a:ext>
            </a:extLst>
          </p:cNvPr>
          <p:cNvSpPr/>
          <p:nvPr/>
        </p:nvSpPr>
        <p:spPr>
          <a:xfrm>
            <a:off x="2427748" y="3864504"/>
            <a:ext cx="3557587" cy="242887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will you change.</a:t>
            </a:r>
          </a:p>
        </p:txBody>
      </p:sp>
    </p:spTree>
    <p:extLst>
      <p:ext uri="{BB962C8B-B14F-4D97-AF65-F5344CB8AC3E}">
        <p14:creationId xmlns:p14="http://schemas.microsoft.com/office/powerpoint/2010/main" val="403697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Laptop">
            <a:extLst>
              <a:ext uri="{FF2B5EF4-FFF2-40B4-BE49-F238E27FC236}">
                <a16:creationId xmlns:a16="http://schemas.microsoft.com/office/drawing/2014/main" id="{5F1AD088-A5D6-ED4D-9A1D-E7F6E387CC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2900" y="-1209674"/>
            <a:ext cx="11849100" cy="9714126"/>
          </a:xfrm>
          <a:prstGeom prst="rect">
            <a:avLst/>
          </a:prstGeom>
        </p:spPr>
      </p:pic>
      <p:sp>
        <p:nvSpPr>
          <p:cNvPr id="5" name="TextBox 4">
            <a:extLst>
              <a:ext uri="{FF2B5EF4-FFF2-40B4-BE49-F238E27FC236}">
                <a16:creationId xmlns:a16="http://schemas.microsoft.com/office/drawing/2014/main" id="{0D909E83-1540-6046-9BF6-9F46F2F56C16}"/>
              </a:ext>
            </a:extLst>
          </p:cNvPr>
          <p:cNvSpPr txBox="1"/>
          <p:nvPr/>
        </p:nvSpPr>
        <p:spPr>
          <a:xfrm>
            <a:off x="3471862" y="1455182"/>
            <a:ext cx="5114925" cy="369332"/>
          </a:xfrm>
          <a:prstGeom prst="rect">
            <a:avLst/>
          </a:prstGeom>
          <a:noFill/>
        </p:spPr>
        <p:txBody>
          <a:bodyPr wrap="square" rtlCol="0">
            <a:spAutoFit/>
          </a:bodyPr>
          <a:lstStyle/>
          <a:p>
            <a:pPr algn="ctr"/>
            <a:r>
              <a:rPr lang="en-US" b="1" dirty="0"/>
              <a:t>Notable Books </a:t>
            </a:r>
          </a:p>
        </p:txBody>
      </p:sp>
      <p:sp>
        <p:nvSpPr>
          <p:cNvPr id="6" name="TextBox 5">
            <a:extLst>
              <a:ext uri="{FF2B5EF4-FFF2-40B4-BE49-F238E27FC236}">
                <a16:creationId xmlns:a16="http://schemas.microsoft.com/office/drawing/2014/main" id="{202D1EF3-0BB2-E040-AB25-724D3928FDA6}"/>
              </a:ext>
            </a:extLst>
          </p:cNvPr>
          <p:cNvSpPr txBox="1"/>
          <p:nvPr/>
        </p:nvSpPr>
        <p:spPr>
          <a:xfrm>
            <a:off x="3067050" y="1639848"/>
            <a:ext cx="6400800" cy="3139321"/>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a:t>Christopher Mallet : </a:t>
            </a:r>
            <a:r>
              <a:rPr lang="en-US" b="1" dirty="0"/>
              <a:t>The School to Prison Pipeline.</a:t>
            </a:r>
          </a:p>
          <a:p>
            <a:pPr marL="285750" indent="-285750">
              <a:buFont typeface="Arial" panose="020B0604020202020204" pitchFamily="34" charset="0"/>
              <a:buChar char="•"/>
            </a:pPr>
            <a:r>
              <a:rPr lang="en-US" dirty="0"/>
              <a:t>Nancy A. </a:t>
            </a:r>
            <a:r>
              <a:rPr lang="en-US" dirty="0" err="1"/>
              <a:t>Heitzeg</a:t>
            </a:r>
            <a:r>
              <a:rPr lang="en-US" dirty="0"/>
              <a:t>: </a:t>
            </a:r>
            <a:r>
              <a:rPr lang="en-US" b="1" dirty="0"/>
              <a:t>The School to Prison Pipeline Education, Discipline, and Racialized Double Standards.</a:t>
            </a:r>
          </a:p>
          <a:p>
            <a:pPr marL="285750" indent="-285750">
              <a:buFont typeface="Arial" panose="020B0604020202020204" pitchFamily="34" charset="0"/>
              <a:buChar char="•"/>
            </a:pPr>
            <a:r>
              <a:rPr lang="en-US" dirty="0"/>
              <a:t>Rachel Currie-Rubin: </a:t>
            </a:r>
            <a:r>
              <a:rPr lang="en-US" b="1" dirty="0"/>
              <a:t>Disrupting the School to Prison Pipeline.</a:t>
            </a:r>
          </a:p>
          <a:p>
            <a:pPr marL="285750" indent="-285750">
              <a:buFont typeface="Arial" panose="020B0604020202020204" pitchFamily="34" charset="0"/>
              <a:buChar char="•"/>
            </a:pPr>
            <a:r>
              <a:rPr lang="en-US" dirty="0" err="1"/>
              <a:t>Priya</a:t>
            </a:r>
            <a:r>
              <a:rPr lang="en-US" dirty="0"/>
              <a:t> Parmar and Anthony J. </a:t>
            </a:r>
            <a:r>
              <a:rPr lang="en-US" dirty="0" err="1"/>
              <a:t>Nocella</a:t>
            </a:r>
            <a:r>
              <a:rPr lang="en-US" dirty="0"/>
              <a:t> II: </a:t>
            </a:r>
            <a:r>
              <a:rPr lang="en-US" b="1" dirty="0"/>
              <a:t>From Education to Incarceration: Dismantling the School-to-Prison Pipeline.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03515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909E83-1540-6046-9BF6-9F46F2F56C16}"/>
              </a:ext>
            </a:extLst>
          </p:cNvPr>
          <p:cNvSpPr txBox="1"/>
          <p:nvPr/>
        </p:nvSpPr>
        <p:spPr>
          <a:xfrm>
            <a:off x="3071812" y="314324"/>
            <a:ext cx="5114925" cy="369332"/>
          </a:xfrm>
          <a:prstGeom prst="rect">
            <a:avLst/>
          </a:prstGeom>
          <a:noFill/>
        </p:spPr>
        <p:txBody>
          <a:bodyPr wrap="square" rtlCol="0">
            <a:spAutoFit/>
          </a:bodyPr>
          <a:lstStyle/>
          <a:p>
            <a:pPr algn="ctr"/>
            <a:r>
              <a:rPr lang="en-US" b="1" dirty="0"/>
              <a:t>References </a:t>
            </a:r>
          </a:p>
        </p:txBody>
      </p:sp>
      <p:sp>
        <p:nvSpPr>
          <p:cNvPr id="2" name="TextBox 1">
            <a:extLst>
              <a:ext uri="{FF2B5EF4-FFF2-40B4-BE49-F238E27FC236}">
                <a16:creationId xmlns:a16="http://schemas.microsoft.com/office/drawing/2014/main" id="{0250C06C-5B97-9146-93D4-D6197364A3A2}"/>
              </a:ext>
            </a:extLst>
          </p:cNvPr>
          <p:cNvSpPr txBox="1"/>
          <p:nvPr/>
        </p:nvSpPr>
        <p:spPr>
          <a:xfrm>
            <a:off x="457199" y="764024"/>
            <a:ext cx="10844213" cy="6093976"/>
          </a:xfrm>
          <a:prstGeom prst="rect">
            <a:avLst/>
          </a:prstGeom>
          <a:noFill/>
        </p:spPr>
        <p:txBody>
          <a:bodyPr wrap="square" rtlCol="0">
            <a:spAutoFit/>
          </a:bodyPr>
          <a:lstStyle/>
          <a:p>
            <a:pPr indent="-457200"/>
            <a:r>
              <a:rPr lang="en-US" sz="1000" dirty="0"/>
              <a:t>Brown Center on Educational Policy at Brookings (2017, March). </a:t>
            </a:r>
            <a:r>
              <a:rPr lang="en-US" sz="1000" i="1" dirty="0"/>
              <a:t>How well are American students learning: With sections on the latest international test scores, foreign 	exchange students, and school suspensions</a:t>
            </a:r>
            <a:r>
              <a:rPr lang="en-US" sz="1000" dirty="0"/>
              <a:t> (Vol. 3). Washington DC. Tom Loveless</a:t>
            </a:r>
          </a:p>
          <a:p>
            <a:pPr indent="-457200"/>
            <a:r>
              <a:rPr lang="en-US" sz="1000" dirty="0"/>
              <a:t> </a:t>
            </a:r>
          </a:p>
          <a:p>
            <a:pPr indent="-457200"/>
            <a:r>
              <a:rPr lang="en-US" sz="1000" dirty="0" err="1"/>
              <a:t>DeMatthews</a:t>
            </a:r>
            <a:r>
              <a:rPr lang="en-US" sz="1000" dirty="0"/>
              <a:t>, D. E. (2016). The Racial Discipline Gap: Critically Examining Policy, Culture, and Leadership in a Struggling Urban District. </a:t>
            </a:r>
            <a:r>
              <a:rPr lang="en-US" sz="1000" i="1" dirty="0"/>
              <a:t>Journal of Cases in Educational 	Leadership</a:t>
            </a:r>
            <a:r>
              <a:rPr lang="en-US" sz="1000" dirty="0"/>
              <a:t>, </a:t>
            </a:r>
            <a:r>
              <a:rPr lang="en-US" sz="1000" i="1" dirty="0"/>
              <a:t>19</a:t>
            </a:r>
            <a:r>
              <a:rPr lang="en-US" sz="1000" dirty="0"/>
              <a:t>(2), 82–96. </a:t>
            </a:r>
            <a:r>
              <a:rPr lang="en-US" sz="1000" u="sng" dirty="0">
                <a:hlinkClick r:id="rId2"/>
              </a:rPr>
              <a:t>https://doi.org/10.1177/1555458915626758</a:t>
            </a:r>
            <a:endParaRPr lang="en-US" sz="1000" dirty="0"/>
          </a:p>
          <a:p>
            <a:pPr indent="-457200"/>
            <a:r>
              <a:rPr lang="en-US" sz="1000" dirty="0"/>
              <a:t> </a:t>
            </a:r>
          </a:p>
          <a:p>
            <a:pPr indent="-457200"/>
            <a:r>
              <a:rPr lang="en-US" sz="1000" dirty="0"/>
              <a:t> </a:t>
            </a:r>
          </a:p>
          <a:p>
            <a:pPr indent="-457200"/>
            <a:r>
              <a:rPr lang="en-US" sz="1000" dirty="0"/>
              <a:t>Fowler, D. (2011). School discipline feeds the “pipeline to prison.” </a:t>
            </a:r>
            <a:r>
              <a:rPr lang="en-US" sz="1000" i="1" dirty="0"/>
              <a:t>Phi Delta </a:t>
            </a:r>
            <a:r>
              <a:rPr lang="en-US" sz="1000" i="1" dirty="0" err="1"/>
              <a:t>Kappan</a:t>
            </a:r>
            <a:r>
              <a:rPr lang="en-US" sz="1000" dirty="0"/>
              <a:t>, </a:t>
            </a:r>
            <a:r>
              <a:rPr lang="en-US" sz="1000" i="1" dirty="0"/>
              <a:t>93</a:t>
            </a:r>
            <a:r>
              <a:rPr lang="en-US" sz="1000" dirty="0"/>
              <a:t>(2), 14–19. https://</a:t>
            </a:r>
            <a:r>
              <a:rPr lang="en-US" sz="1000" dirty="0" err="1"/>
              <a:t>doi.org</a:t>
            </a:r>
            <a:r>
              <a:rPr lang="en-US" sz="1000" dirty="0"/>
              <a:t>/</a:t>
            </a:r>
            <a:r>
              <a:rPr lang="en-US" sz="1000" u="sng" dirty="0">
                <a:hlinkClick r:id="rId3"/>
              </a:rPr>
              <a:t>10.1177/003172171109300204</a:t>
            </a:r>
            <a:endParaRPr lang="en-US" sz="1000" dirty="0"/>
          </a:p>
          <a:p>
            <a:pPr indent="-457200"/>
            <a:r>
              <a:rPr lang="en-US" sz="1000" dirty="0"/>
              <a:t> </a:t>
            </a:r>
          </a:p>
          <a:p>
            <a:pPr indent="-457200"/>
            <a:r>
              <a:rPr lang="en-US" sz="1000" dirty="0"/>
              <a:t> </a:t>
            </a:r>
          </a:p>
          <a:p>
            <a:pPr indent="-457200"/>
            <a:r>
              <a:rPr lang="en-US" sz="1000" dirty="0"/>
              <a:t>Gordon, B. (2017). Punishing the Vulnerable: Exploring Suspension Rates for Students With Learning Disabilities. Intervention in School and Clinic, 53(4), 216–219. 	doi:10.1177/1053451217712953</a:t>
            </a:r>
          </a:p>
          <a:p>
            <a:pPr indent="-457200"/>
            <a:r>
              <a:rPr lang="en-US" sz="1000" dirty="0"/>
              <a:t> </a:t>
            </a:r>
          </a:p>
          <a:p>
            <a:pPr indent="-457200"/>
            <a:r>
              <a:rPr lang="en-US" sz="1000" dirty="0"/>
              <a:t>Hanover Research (2012, September). Alternatives to suspension. Retrieved from </a:t>
            </a:r>
            <a:r>
              <a:rPr lang="en-US" sz="1000" dirty="0">
                <a:hlinkClick r:id="rId4"/>
              </a:rPr>
              <a:t>http://schoollawcenter.com/wp/wp-content/uploads/2012/10/Alternative-Disciplinary-</a:t>
            </a:r>
            <a:r>
              <a:rPr lang="en-US" sz="1000" dirty="0"/>
              <a:t>	Practices-</a:t>
            </a:r>
            <a:r>
              <a:rPr lang="en-US" sz="1000" dirty="0" err="1"/>
              <a:t>Membership.pdf</a:t>
            </a:r>
            <a:endParaRPr lang="en-US" sz="1000" dirty="0"/>
          </a:p>
          <a:p>
            <a:pPr indent="-457200"/>
            <a:r>
              <a:rPr lang="en-US" sz="1000" dirty="0"/>
              <a:t> </a:t>
            </a:r>
          </a:p>
          <a:p>
            <a:pPr indent="-457200"/>
            <a:r>
              <a:rPr lang="en-US" sz="1000" dirty="0"/>
              <a:t>Nelson, C. M. (2014). Students with learning and behavioral disabilities and the school-to-prison pipeline: How we got here, and what we might do about it. Special education 	past, present, and future: Perspectives from the field. In </a:t>
            </a:r>
            <a:r>
              <a:rPr lang="en-US" sz="1000" i="1" dirty="0"/>
              <a:t>Book Series: Advances in Learning and Behavioral Disabilities</a:t>
            </a:r>
            <a:r>
              <a:rPr lang="en-US" sz="1000" dirty="0"/>
              <a:t> (Vol. 27, pp. 89-115). UK: Emerald Group 	Publishing Limited. doi:10.1108/S0735-004X20140000027007</a:t>
            </a:r>
          </a:p>
          <a:p>
            <a:pPr indent="-457200"/>
            <a:r>
              <a:rPr lang="en-US" sz="1000" dirty="0"/>
              <a:t> </a:t>
            </a:r>
          </a:p>
          <a:p>
            <a:pPr indent="-457200"/>
            <a:r>
              <a:rPr lang="en-US" sz="1000" dirty="0"/>
              <a:t>National Association of Social Workers (NASW) (2014). Social Work Speaks: National Association of Social Workers Policy Statements 2012-2014 (9th </a:t>
            </a:r>
            <a:r>
              <a:rPr lang="en-US" sz="1000" dirty="0" err="1"/>
              <a:t>ed</a:t>
            </a:r>
            <a:r>
              <a:rPr lang="en-US" sz="1000" dirty="0"/>
              <a:t>). Washington, DC: 	Author.</a:t>
            </a:r>
          </a:p>
          <a:p>
            <a:pPr indent="-457200"/>
            <a:r>
              <a:rPr lang="en-US" sz="1000" dirty="0"/>
              <a:t> </a:t>
            </a:r>
          </a:p>
          <a:p>
            <a:pPr indent="-457200"/>
            <a:r>
              <a:rPr lang="en-US" sz="1000" dirty="0"/>
              <a:t>National Council on Disability. (2015, June 18). </a:t>
            </a:r>
            <a:r>
              <a:rPr lang="en-US" sz="1000" i="1" dirty="0"/>
              <a:t>Breaking the School-to-Prison Pipeline for Students with Disabilities</a:t>
            </a:r>
            <a:r>
              <a:rPr lang="en-US" sz="1000" dirty="0"/>
              <a:t>. Retrieved from 	</a:t>
            </a:r>
            <a:r>
              <a:rPr lang="en-US" sz="1000" u="sng" dirty="0">
                <a:hlinkClick r:id="rId5"/>
              </a:rPr>
              <a:t>https://www.ncd.gov/sites/default/files/Documents/NCD_School-to-PrisonReport_508-PDF.pdf</a:t>
            </a:r>
            <a:endParaRPr lang="en-US" sz="1000" dirty="0"/>
          </a:p>
          <a:p>
            <a:pPr indent="-457200"/>
            <a:r>
              <a:rPr lang="en-US" sz="1000" dirty="0"/>
              <a:t> </a:t>
            </a:r>
          </a:p>
          <a:p>
            <a:pPr indent="-457200"/>
            <a:r>
              <a:rPr lang="en-US" sz="1000" dirty="0"/>
              <a:t>OJJDP Statistical Briefing Book. (2017)  Retrieved from https://</a:t>
            </a:r>
            <a:r>
              <a:rPr lang="en-US" sz="1000" dirty="0" err="1"/>
              <a:t>www.ojjdp.gov</a:t>
            </a:r>
            <a:r>
              <a:rPr lang="en-US" sz="1000" dirty="0"/>
              <a:t>/</a:t>
            </a:r>
            <a:r>
              <a:rPr lang="en-US" sz="1000" dirty="0" err="1"/>
              <a:t>ojstatbb</a:t>
            </a:r>
            <a:r>
              <a:rPr lang="en-US" sz="1000" dirty="0"/>
              <a:t>/corrections/qa08205.asp?qaDate=2015. </a:t>
            </a:r>
          </a:p>
          <a:p>
            <a:pPr indent="-457200"/>
            <a:r>
              <a:rPr lang="en-US" sz="1000" dirty="0"/>
              <a:t> </a:t>
            </a:r>
          </a:p>
          <a:p>
            <a:pPr indent="-457200"/>
            <a:r>
              <a:rPr lang="en-US" sz="1000" dirty="0" err="1"/>
              <a:t>Riestenberg</a:t>
            </a:r>
            <a:r>
              <a:rPr lang="en-US" sz="1000" dirty="0"/>
              <a:t>, N., (2010) Re-affirming, repairing, and re-building relationships: Restorative measures and circles in schools. Minnesota Department of Education. </a:t>
            </a:r>
          </a:p>
          <a:p>
            <a:pPr indent="-457200"/>
            <a:r>
              <a:rPr lang="en-US" sz="1000" dirty="0"/>
              <a:t>	http://</a:t>
            </a:r>
            <a:r>
              <a:rPr lang="en-US" sz="1000" dirty="0" err="1"/>
              <a:t>www.pacer.org</a:t>
            </a:r>
            <a:r>
              <a:rPr lang="en-US" sz="1000" dirty="0"/>
              <a:t>/help/symposium/2010/pdf/Special%20Education%20and%20the%20Circle%20Process%20</a:t>
            </a:r>
          </a:p>
          <a:p>
            <a:pPr indent="-457200"/>
            <a:r>
              <a:rPr lang="en-US" sz="1000" dirty="0"/>
              <a:t>	Using%20Restorative%20Principles%20with%20all%20Students,%20Nancy%20Riestenberg.pdf</a:t>
            </a:r>
          </a:p>
          <a:p>
            <a:pPr indent="-457200"/>
            <a:r>
              <a:rPr lang="en-US" sz="1000" dirty="0"/>
              <a:t> </a:t>
            </a:r>
          </a:p>
          <a:p>
            <a:pPr indent="-457200"/>
            <a:r>
              <a:rPr lang="en-US" sz="1000" dirty="0"/>
              <a:t>Pettus-Davis, C., &amp; Epperson, M., (2015) From mass incarceration to smart </a:t>
            </a:r>
            <a:r>
              <a:rPr lang="en-US" sz="1000" dirty="0" err="1"/>
              <a:t>decarceration</a:t>
            </a:r>
            <a:r>
              <a:rPr lang="en-US" sz="1000" dirty="0"/>
              <a:t>. Retrieved from </a:t>
            </a:r>
            <a:r>
              <a:rPr lang="en-US" sz="1000" u="sng" dirty="0">
                <a:hlinkClick r:id="rId6"/>
              </a:rPr>
              <a:t>http://grandchallengesforsocialwork.org/wp-	content/uploads/2015/12/WP4-with-cover.pdf</a:t>
            </a:r>
            <a:endParaRPr lang="en-US" sz="1000" dirty="0"/>
          </a:p>
          <a:p>
            <a:pPr indent="-457200"/>
            <a:r>
              <a:rPr lang="en-US" sz="1000" dirty="0"/>
              <a:t> </a:t>
            </a:r>
          </a:p>
          <a:p>
            <a:pPr indent="-457200"/>
            <a:r>
              <a:rPr lang="en-US" sz="1000" dirty="0"/>
              <a:t>Schiff, M., (2013, January). Dignity disparity and desistance: Restorative justice strategies to plug the “school-to-prison” pipeline. Retrieved from 	</a:t>
            </a:r>
            <a:r>
              <a:rPr lang="en-US" sz="1000" dirty="0">
                <a:hlinkClick r:id="rId7"/>
              </a:rPr>
              <a:t>https://www.civilrightsproject.ucla.edu/resources/projects/center-for-civil-rights-remedies/school-to-prison-folder/state-reports/dignity-disparity-and-desistance-</a:t>
            </a:r>
            <a:r>
              <a:rPr lang="en-US" sz="1000" dirty="0"/>
              <a:t>	effective-restorative-justice-strategies-to-plug-the-201cschool-to-prison-pipeline/schiff-dignity-disparity-ccrr-conf-2013.pdf</a:t>
            </a:r>
          </a:p>
        </p:txBody>
      </p:sp>
    </p:spTree>
    <p:extLst>
      <p:ext uri="{BB962C8B-B14F-4D97-AF65-F5344CB8AC3E}">
        <p14:creationId xmlns:p14="http://schemas.microsoft.com/office/powerpoint/2010/main" val="650741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EFB17-36F3-1C4B-877A-30E72004DBEA}"/>
              </a:ext>
            </a:extLst>
          </p:cNvPr>
          <p:cNvSpPr>
            <a:spLocks noGrp="1"/>
          </p:cNvSpPr>
          <p:nvPr>
            <p:ph type="ctrTitle"/>
          </p:nvPr>
        </p:nvSpPr>
        <p:spPr>
          <a:xfrm>
            <a:off x="810000" y="3105151"/>
            <a:ext cx="10572000" cy="2933700"/>
          </a:xfrm>
        </p:spPr>
        <p:txBody>
          <a:bodyPr/>
          <a:lstStyle/>
          <a:p>
            <a:pPr fontAlgn="base"/>
            <a:br>
              <a:rPr lang="en-US" dirty="0"/>
            </a:br>
            <a:br>
              <a:rPr lang="en-US" dirty="0"/>
            </a:br>
            <a:r>
              <a:rPr lang="en-US" dirty="0"/>
              <a:t>Contact information:</a:t>
            </a:r>
            <a:br>
              <a:rPr lang="en-US" dirty="0"/>
            </a:br>
            <a:r>
              <a:rPr lang="en-US" sz="4000" dirty="0">
                <a:hlinkClick r:id="rId2"/>
              </a:rPr>
              <a:t>butler.timmesha@gmail.com</a:t>
            </a:r>
            <a:br>
              <a:rPr lang="en-US" sz="4000" dirty="0"/>
            </a:br>
            <a:r>
              <a:rPr lang="en-US" sz="4000" dirty="0">
                <a:hlinkClick r:id="rId3"/>
              </a:rPr>
              <a:t>54butler@cua.edu</a:t>
            </a:r>
            <a:br>
              <a:rPr lang="en-US" sz="4000" dirty="0"/>
            </a:br>
            <a:r>
              <a:rPr lang="en-US" sz="4000" b="0" dirty="0" err="1"/>
              <a:t>www.linkedin.com</a:t>
            </a:r>
            <a:r>
              <a:rPr lang="en-US" sz="4000" b="0" dirty="0"/>
              <a:t>/in/</a:t>
            </a:r>
            <a:r>
              <a:rPr lang="en-US" sz="4000" b="0" dirty="0" err="1"/>
              <a:t>timmesha</a:t>
            </a:r>
            <a:r>
              <a:rPr lang="en-US" sz="4000" b="0" dirty="0"/>
              <a:t>-butler</a:t>
            </a:r>
            <a:br>
              <a:rPr lang="en-US" sz="4000" b="0" dirty="0"/>
            </a:br>
            <a:br>
              <a:rPr lang="en-US" dirty="0"/>
            </a:br>
            <a:endParaRPr lang="en-US" dirty="0"/>
          </a:p>
        </p:txBody>
      </p:sp>
      <p:sp>
        <p:nvSpPr>
          <p:cNvPr id="3" name="Subtitle 2">
            <a:extLst>
              <a:ext uri="{FF2B5EF4-FFF2-40B4-BE49-F238E27FC236}">
                <a16:creationId xmlns:a16="http://schemas.microsoft.com/office/drawing/2014/main" id="{92C4C2DD-39A0-5E4F-BB69-C5F2C424066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07797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68946-342D-9549-A82E-3D63A93B90E7}"/>
              </a:ext>
            </a:extLst>
          </p:cNvPr>
          <p:cNvSpPr>
            <a:spLocks noGrp="1"/>
          </p:cNvSpPr>
          <p:nvPr>
            <p:ph type="title"/>
          </p:nvPr>
        </p:nvSpPr>
        <p:spPr>
          <a:xfrm>
            <a:off x="810000" y="447188"/>
            <a:ext cx="10571998" cy="970450"/>
          </a:xfrm>
        </p:spPr>
        <p:txBody>
          <a:bodyPr>
            <a:normAutofit/>
          </a:bodyPr>
          <a:lstStyle/>
          <a:p>
            <a:r>
              <a:rPr lang="en-US"/>
              <a:t>Objectives </a:t>
            </a:r>
          </a:p>
        </p:txBody>
      </p:sp>
      <p:graphicFrame>
        <p:nvGraphicFramePr>
          <p:cNvPr id="5" name="Content Placeholder 2">
            <a:extLst>
              <a:ext uri="{FF2B5EF4-FFF2-40B4-BE49-F238E27FC236}">
                <a16:creationId xmlns:a16="http://schemas.microsoft.com/office/drawing/2014/main" id="{38F84F0A-2B65-4AD5-9E35-A501E35D07AD}"/>
              </a:ext>
            </a:extLst>
          </p:cNvPr>
          <p:cNvGraphicFramePr>
            <a:graphicFrameLocks noGrp="1"/>
          </p:cNvGraphicFramePr>
          <p:nvPr>
            <p:ph idx="1"/>
            <p:extLst>
              <p:ext uri="{D42A27DB-BD31-4B8C-83A1-F6EECF244321}">
                <p14:modId xmlns:p14="http://schemas.microsoft.com/office/powerpoint/2010/main" val="502375033"/>
              </p:ext>
            </p:extLst>
          </p:nvPr>
        </p:nvGraphicFramePr>
        <p:xfrm>
          <a:off x="819150" y="2548647"/>
          <a:ext cx="10553700" cy="3310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9804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C26BB-6A58-6E41-A80D-0C7DD00A0B2A}"/>
              </a:ext>
            </a:extLst>
          </p:cNvPr>
          <p:cNvSpPr>
            <a:spLocks noGrp="1"/>
          </p:cNvSpPr>
          <p:nvPr>
            <p:ph type="title"/>
          </p:nvPr>
        </p:nvSpPr>
        <p:spPr/>
        <p:txBody>
          <a:bodyPr/>
          <a:lstStyle/>
          <a:p>
            <a:r>
              <a:rPr lang="en-US" dirty="0"/>
              <a:t>Grand Challenge: Smart </a:t>
            </a:r>
            <a:r>
              <a:rPr lang="en-US" dirty="0" err="1"/>
              <a:t>Decarceration</a:t>
            </a:r>
            <a:endParaRPr lang="en-US" dirty="0"/>
          </a:p>
        </p:txBody>
      </p:sp>
      <p:sp>
        <p:nvSpPr>
          <p:cNvPr id="3" name="Content Placeholder 2">
            <a:extLst>
              <a:ext uri="{FF2B5EF4-FFF2-40B4-BE49-F238E27FC236}">
                <a16:creationId xmlns:a16="http://schemas.microsoft.com/office/drawing/2014/main" id="{04DEBD4F-F249-0C49-9873-80B56FBE78C8}"/>
              </a:ext>
            </a:extLst>
          </p:cNvPr>
          <p:cNvSpPr>
            <a:spLocks noGrp="1"/>
          </p:cNvSpPr>
          <p:nvPr>
            <p:ph idx="1"/>
          </p:nvPr>
        </p:nvSpPr>
        <p:spPr>
          <a:xfrm>
            <a:off x="818711" y="2222287"/>
            <a:ext cx="10997051" cy="4321388"/>
          </a:xfrm>
        </p:spPr>
        <p:txBody>
          <a:bodyPr/>
          <a:lstStyle/>
          <a:p>
            <a:r>
              <a:rPr lang="en-US" sz="2600" dirty="0"/>
              <a:t>Stimulate applied policy and behavioral intervention research to reduce the incarcerated population in ways that are humane, socially just, and sustainable. </a:t>
            </a:r>
          </a:p>
          <a:p>
            <a:pPr lvl="1"/>
            <a:r>
              <a:rPr lang="en-US" sz="2000" dirty="0"/>
              <a:t>The incarcerated population in U.S. jails and prisons will be substantially lessened.</a:t>
            </a:r>
          </a:p>
          <a:p>
            <a:pPr lvl="1"/>
            <a:r>
              <a:rPr lang="en-US" sz="2000" dirty="0"/>
              <a:t>Existing racial and economic disparities among the incarcerated will be redressed. </a:t>
            </a:r>
          </a:p>
          <a:p>
            <a:pPr lvl="1"/>
            <a:r>
              <a:rPr lang="en-US" sz="2000" dirty="0"/>
              <a:t>Public safety and public health will be maximized.</a:t>
            </a:r>
          </a:p>
          <a:p>
            <a:pPr marL="0" indent="0">
              <a:buNone/>
            </a:pPr>
            <a:endParaRPr lang="en-US" dirty="0"/>
          </a:p>
        </p:txBody>
      </p:sp>
    </p:spTree>
    <p:extLst>
      <p:ext uri="{BB962C8B-B14F-4D97-AF65-F5344CB8AC3E}">
        <p14:creationId xmlns:p14="http://schemas.microsoft.com/office/powerpoint/2010/main" val="1158435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974C5CDB-119C-4669-882B-F5E375BC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660B406-0051-FE43-A931-435948499330}"/>
              </a:ext>
            </a:extLst>
          </p:cNvPr>
          <p:cNvSpPr>
            <a:spLocks noGrp="1"/>
          </p:cNvSpPr>
          <p:nvPr>
            <p:ph type="title" idx="4294967295"/>
          </p:nvPr>
        </p:nvSpPr>
        <p:spPr>
          <a:xfrm>
            <a:off x="810002" y="639097"/>
            <a:ext cx="3211392" cy="3781101"/>
          </a:xfrm>
        </p:spPr>
        <p:txBody>
          <a:bodyPr vert="horz" lIns="91440" tIns="45720" rIns="91440" bIns="45720" rtlCol="0" anchor="b">
            <a:normAutofit/>
          </a:bodyPr>
          <a:lstStyle/>
          <a:p>
            <a:r>
              <a:rPr lang="en-US" sz="4600" dirty="0"/>
              <a:t>Beginning with our YOUTH</a:t>
            </a:r>
          </a:p>
        </p:txBody>
      </p:sp>
      <p:sp>
        <p:nvSpPr>
          <p:cNvPr id="12" name="Rectangle 11">
            <a:extLst>
              <a:ext uri="{FF2B5EF4-FFF2-40B4-BE49-F238E27FC236}">
                <a16:creationId xmlns:a16="http://schemas.microsoft.com/office/drawing/2014/main" id="{7D15FE79-D510-476E-8DA8-A0C91F7E0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4">
            <a:extLst>
              <a:ext uri="{FF2B5EF4-FFF2-40B4-BE49-F238E27FC236}">
                <a16:creationId xmlns:a16="http://schemas.microsoft.com/office/drawing/2014/main" id="{C9F319E5-675A-4BDE-848C-0976D225E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CDE91B9-0E57-0F4C-8A4A-EDC070F558B6}"/>
              </a:ext>
            </a:extLst>
          </p:cNvPr>
          <p:cNvPicPr>
            <a:picLocks noChangeAspect="1"/>
          </p:cNvPicPr>
          <p:nvPr/>
        </p:nvPicPr>
        <p:blipFill>
          <a:blip r:embed="rId2"/>
          <a:stretch>
            <a:fillRect/>
          </a:stretch>
        </p:blipFill>
        <p:spPr>
          <a:xfrm>
            <a:off x="5505663" y="1797273"/>
            <a:ext cx="5827596" cy="3263453"/>
          </a:xfrm>
          <a:prstGeom prst="rect">
            <a:avLst/>
          </a:prstGeom>
        </p:spPr>
      </p:pic>
    </p:spTree>
    <p:extLst>
      <p:ext uri="{BB962C8B-B14F-4D97-AF65-F5344CB8AC3E}">
        <p14:creationId xmlns:p14="http://schemas.microsoft.com/office/powerpoint/2010/main" val="3602076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CB7DD-1880-8346-899B-84C076313427}"/>
              </a:ext>
            </a:extLst>
          </p:cNvPr>
          <p:cNvSpPr>
            <a:spLocks noGrp="1"/>
          </p:cNvSpPr>
          <p:nvPr>
            <p:ph type="title"/>
          </p:nvPr>
        </p:nvSpPr>
        <p:spPr/>
        <p:txBody>
          <a:bodyPr/>
          <a:lstStyle/>
          <a:p>
            <a:pPr algn="ctr"/>
            <a:r>
              <a:rPr lang="en-US" dirty="0"/>
              <a:t>What Do You Know?</a:t>
            </a:r>
          </a:p>
        </p:txBody>
      </p:sp>
      <p:sp>
        <p:nvSpPr>
          <p:cNvPr id="3" name="Content Placeholder 2">
            <a:extLst>
              <a:ext uri="{FF2B5EF4-FFF2-40B4-BE49-F238E27FC236}">
                <a16:creationId xmlns:a16="http://schemas.microsoft.com/office/drawing/2014/main" id="{AA2FDAC0-9084-C740-BFA3-2A641D335E72}"/>
              </a:ext>
            </a:extLst>
          </p:cNvPr>
          <p:cNvSpPr>
            <a:spLocks noGrp="1"/>
          </p:cNvSpPr>
          <p:nvPr>
            <p:ph idx="1"/>
          </p:nvPr>
        </p:nvSpPr>
        <p:spPr/>
        <p:txBody>
          <a:bodyPr>
            <a:normAutofit/>
          </a:bodyPr>
          <a:lstStyle/>
          <a:p>
            <a:r>
              <a:rPr lang="en-US" sz="3200" dirty="0"/>
              <a:t>What is the school-to-prison pipeline?</a:t>
            </a:r>
          </a:p>
          <a:p>
            <a:r>
              <a:rPr lang="en-US" sz="3200" dirty="0"/>
              <a:t>Based on your knowledge what are some of the contributors to the school-to-prison pipeline? </a:t>
            </a:r>
          </a:p>
        </p:txBody>
      </p:sp>
    </p:spTree>
    <p:extLst>
      <p:ext uri="{BB962C8B-B14F-4D97-AF65-F5344CB8AC3E}">
        <p14:creationId xmlns:p14="http://schemas.microsoft.com/office/powerpoint/2010/main" val="2814586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92135-4789-8A49-A6D7-E00AB15E3CC5}"/>
              </a:ext>
            </a:extLst>
          </p:cNvPr>
          <p:cNvSpPr>
            <a:spLocks noGrp="1"/>
          </p:cNvSpPr>
          <p:nvPr>
            <p:ph type="title"/>
          </p:nvPr>
        </p:nvSpPr>
        <p:spPr/>
        <p:txBody>
          <a:bodyPr/>
          <a:lstStyle/>
          <a:p>
            <a:pPr algn="ctr"/>
            <a:r>
              <a:rPr lang="en-US" dirty="0"/>
              <a:t>The SPP </a:t>
            </a:r>
          </a:p>
        </p:txBody>
      </p:sp>
      <p:sp>
        <p:nvSpPr>
          <p:cNvPr id="3" name="Content Placeholder 2">
            <a:extLst>
              <a:ext uri="{FF2B5EF4-FFF2-40B4-BE49-F238E27FC236}">
                <a16:creationId xmlns:a16="http://schemas.microsoft.com/office/drawing/2014/main" id="{2A792F83-F18B-444C-A7DD-E4D502774FC0}"/>
              </a:ext>
            </a:extLst>
          </p:cNvPr>
          <p:cNvSpPr>
            <a:spLocks noGrp="1"/>
          </p:cNvSpPr>
          <p:nvPr>
            <p:ph idx="1"/>
          </p:nvPr>
        </p:nvSpPr>
        <p:spPr>
          <a:xfrm>
            <a:off x="809999" y="2166731"/>
            <a:ext cx="10997687" cy="1133060"/>
          </a:xfrm>
        </p:spPr>
        <p:txBody>
          <a:bodyPr/>
          <a:lstStyle/>
          <a:p>
            <a:pPr marL="0" indent="0" algn="ctr">
              <a:buNone/>
            </a:pPr>
            <a:r>
              <a:rPr lang="en-US" i="1" dirty="0"/>
              <a:t>Conceptualizes the phenomenon of educational systems funneling students from schools to incarceration. </a:t>
            </a:r>
          </a:p>
        </p:txBody>
      </p:sp>
      <p:sp>
        <p:nvSpPr>
          <p:cNvPr id="7" name="Rectangle 6">
            <a:extLst>
              <a:ext uri="{FF2B5EF4-FFF2-40B4-BE49-F238E27FC236}">
                <a16:creationId xmlns:a16="http://schemas.microsoft.com/office/drawing/2014/main" id="{2332657E-C6B6-1049-BC43-E8C924E4DE1A}"/>
              </a:ext>
            </a:extLst>
          </p:cNvPr>
          <p:cNvSpPr/>
          <p:nvPr/>
        </p:nvSpPr>
        <p:spPr>
          <a:xfrm>
            <a:off x="520147" y="3403721"/>
            <a:ext cx="11151703" cy="1938992"/>
          </a:xfrm>
          <a:prstGeom prst="rect">
            <a:avLst/>
          </a:prstGeom>
        </p:spPr>
        <p:txBody>
          <a:bodyPr wrap="square">
            <a:spAutoFit/>
          </a:bodyPr>
          <a:lstStyle/>
          <a:p>
            <a:pPr algn="ctr"/>
            <a:r>
              <a:rPr lang="en-US" sz="2400" dirty="0">
                <a:solidFill>
                  <a:srgbClr val="222222"/>
                </a:solidFill>
                <a:latin typeface="Arial" panose="020B0604020202020204" pitchFamily="34" charset="0"/>
                <a:ea typeface="Calibri" panose="020F0502020204030204" pitchFamily="34" charset="0"/>
              </a:rPr>
              <a:t>Describes the pathways traveled by students from public education to incarceration in secure juvenile detention and correction programs due to classroom structures, inadequate education (low achievement standards, poorly trained staff, and limited academic resources) and strict discipline strategies. (Nelson, 2014). </a:t>
            </a:r>
            <a:endParaRPr lang="en-US" sz="2400" dirty="0"/>
          </a:p>
        </p:txBody>
      </p:sp>
    </p:spTree>
    <p:extLst>
      <p:ext uri="{BB962C8B-B14F-4D97-AF65-F5344CB8AC3E}">
        <p14:creationId xmlns:p14="http://schemas.microsoft.com/office/powerpoint/2010/main" val="385073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A2DAE48-EDC9-44A9-8264-206B1C43AF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3">
            <a:extLst>
              <a:ext uri="{FF2B5EF4-FFF2-40B4-BE49-F238E27FC236}">
                <a16:creationId xmlns:a16="http://schemas.microsoft.com/office/drawing/2014/main" id="{FEB2F07A-DB21-407A-8E7B-24D3231FD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944" cy="6858000"/>
          </a:xfrm>
          <a:custGeom>
            <a:avLst/>
            <a:gdLst>
              <a:gd name="connsiteX0" fmla="*/ 0 w 7552944"/>
              <a:gd name="connsiteY0" fmla="*/ 0 h 6858000"/>
              <a:gd name="connsiteX1" fmla="*/ 1067477 w 7552944"/>
              <a:gd name="connsiteY1" fmla="*/ 0 h 6858000"/>
              <a:gd name="connsiteX2" fmla="*/ 2201779 w 7552944"/>
              <a:gd name="connsiteY2" fmla="*/ 0 h 6858000"/>
              <a:gd name="connsiteX3" fmla="*/ 7552944 w 7552944"/>
              <a:gd name="connsiteY3" fmla="*/ 0 h 6858000"/>
              <a:gd name="connsiteX4" fmla="*/ 7552944 w 7552944"/>
              <a:gd name="connsiteY4" fmla="*/ 1900238 h 6858000"/>
              <a:gd name="connsiteX5" fmla="*/ 7182528 w 7552944"/>
              <a:gd name="connsiteY5" fmla="*/ 2178050 h 6858000"/>
              <a:gd name="connsiteX6" fmla="*/ 7178294 w 7552944"/>
              <a:gd name="connsiteY6" fmla="*/ 2184400 h 6858000"/>
              <a:gd name="connsiteX7" fmla="*/ 7171944 w 7552944"/>
              <a:gd name="connsiteY7" fmla="*/ 2193925 h 6858000"/>
              <a:gd name="connsiteX8" fmla="*/ 7165594 w 7552944"/>
              <a:gd name="connsiteY8" fmla="*/ 2201863 h 6858000"/>
              <a:gd name="connsiteX9" fmla="*/ 7165594 w 7552944"/>
              <a:gd name="connsiteY9" fmla="*/ 2211388 h 6858000"/>
              <a:gd name="connsiteX10" fmla="*/ 7165594 w 7552944"/>
              <a:gd name="connsiteY10" fmla="*/ 2220913 h 6858000"/>
              <a:gd name="connsiteX11" fmla="*/ 7171944 w 7552944"/>
              <a:gd name="connsiteY11" fmla="*/ 2228850 h 6858000"/>
              <a:gd name="connsiteX12" fmla="*/ 7178294 w 7552944"/>
              <a:gd name="connsiteY12" fmla="*/ 2238375 h 6858000"/>
              <a:gd name="connsiteX13" fmla="*/ 7182528 w 7552944"/>
              <a:gd name="connsiteY13" fmla="*/ 2244725 h 6858000"/>
              <a:gd name="connsiteX14" fmla="*/ 7552944 w 7552944"/>
              <a:gd name="connsiteY14" fmla="*/ 2522538 h 6858000"/>
              <a:gd name="connsiteX15" fmla="*/ 7552944 w 7552944"/>
              <a:gd name="connsiteY15" fmla="*/ 6858000 h 6858000"/>
              <a:gd name="connsiteX16" fmla="*/ 2201779 w 7552944"/>
              <a:gd name="connsiteY16" fmla="*/ 6858000 h 6858000"/>
              <a:gd name="connsiteX17" fmla="*/ 1067477 w 7552944"/>
              <a:gd name="connsiteY17" fmla="*/ 6858000 h 6858000"/>
              <a:gd name="connsiteX18" fmla="*/ 0 w 7552944"/>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52944" h="6858000">
                <a:moveTo>
                  <a:pt x="0" y="0"/>
                </a:moveTo>
                <a:lnTo>
                  <a:pt x="1067477" y="0"/>
                </a:lnTo>
                <a:lnTo>
                  <a:pt x="2201779" y="0"/>
                </a:lnTo>
                <a:lnTo>
                  <a:pt x="7552944" y="0"/>
                </a:lnTo>
                <a:lnTo>
                  <a:pt x="7552944" y="1900238"/>
                </a:lnTo>
                <a:lnTo>
                  <a:pt x="7182528" y="2178050"/>
                </a:lnTo>
                <a:lnTo>
                  <a:pt x="7178294" y="2184400"/>
                </a:lnTo>
                <a:lnTo>
                  <a:pt x="7171944" y="2193925"/>
                </a:lnTo>
                <a:lnTo>
                  <a:pt x="7165594" y="2201863"/>
                </a:lnTo>
                <a:lnTo>
                  <a:pt x="7165594" y="2211388"/>
                </a:lnTo>
                <a:lnTo>
                  <a:pt x="7165594" y="2220913"/>
                </a:lnTo>
                <a:lnTo>
                  <a:pt x="7171944" y="2228850"/>
                </a:lnTo>
                <a:lnTo>
                  <a:pt x="7178294" y="2238375"/>
                </a:lnTo>
                <a:lnTo>
                  <a:pt x="7182528" y="2244725"/>
                </a:lnTo>
                <a:lnTo>
                  <a:pt x="7552944" y="2522538"/>
                </a:lnTo>
                <a:lnTo>
                  <a:pt x="7552944" y="6858000"/>
                </a:lnTo>
                <a:lnTo>
                  <a:pt x="2201779" y="6858000"/>
                </a:lnTo>
                <a:lnTo>
                  <a:pt x="1067477"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E12EAD-599C-F945-8A18-750C78738557}"/>
              </a:ext>
            </a:extLst>
          </p:cNvPr>
          <p:cNvSpPr>
            <a:spLocks noGrp="1"/>
          </p:cNvSpPr>
          <p:nvPr>
            <p:ph type="title"/>
          </p:nvPr>
        </p:nvSpPr>
        <p:spPr>
          <a:xfrm>
            <a:off x="810000" y="447188"/>
            <a:ext cx="6097955" cy="1559412"/>
          </a:xfrm>
        </p:spPr>
        <p:txBody>
          <a:bodyPr>
            <a:normAutofit/>
          </a:bodyPr>
          <a:lstStyle/>
          <a:p>
            <a:pPr>
              <a:lnSpc>
                <a:spcPct val="90000"/>
              </a:lnSpc>
            </a:pPr>
            <a:r>
              <a:rPr lang="en-US" sz="3400" dirty="0"/>
              <a:t>Who’s Who </a:t>
            </a:r>
            <a:br>
              <a:rPr lang="en-US" sz="3400" dirty="0"/>
            </a:br>
            <a:r>
              <a:rPr lang="en-US" sz="3400" dirty="0"/>
              <a:t>of the </a:t>
            </a:r>
            <a:br>
              <a:rPr lang="en-US" sz="3400" dirty="0"/>
            </a:br>
            <a:r>
              <a:rPr lang="en-US" sz="3400" dirty="0"/>
              <a:t>SPP</a:t>
            </a:r>
          </a:p>
        </p:txBody>
      </p:sp>
      <p:sp>
        <p:nvSpPr>
          <p:cNvPr id="3" name="Content Placeholder 2">
            <a:extLst>
              <a:ext uri="{FF2B5EF4-FFF2-40B4-BE49-F238E27FC236}">
                <a16:creationId xmlns:a16="http://schemas.microsoft.com/office/drawing/2014/main" id="{F0E36511-8BD7-5249-8E22-5C08B9846721}"/>
              </a:ext>
            </a:extLst>
          </p:cNvPr>
          <p:cNvSpPr>
            <a:spLocks noGrp="1"/>
          </p:cNvSpPr>
          <p:nvPr>
            <p:ph idx="1"/>
          </p:nvPr>
        </p:nvSpPr>
        <p:spPr>
          <a:xfrm>
            <a:off x="1071718" y="1865284"/>
            <a:ext cx="5514819" cy="4535516"/>
          </a:xfrm>
        </p:spPr>
        <p:txBody>
          <a:bodyPr>
            <a:normAutofit/>
          </a:bodyPr>
          <a:lstStyle/>
          <a:p>
            <a:r>
              <a:rPr lang="en-US" sz="3000" dirty="0"/>
              <a:t>Disproportionally affects:</a:t>
            </a:r>
          </a:p>
          <a:p>
            <a:pPr lvl="1"/>
            <a:r>
              <a:rPr lang="en-US" sz="3000" dirty="0"/>
              <a:t>Male students of color</a:t>
            </a:r>
          </a:p>
          <a:p>
            <a:pPr lvl="1"/>
            <a:r>
              <a:rPr lang="en-US" sz="3000" dirty="0"/>
              <a:t>Students with disabilities </a:t>
            </a:r>
          </a:p>
          <a:p>
            <a:pPr lvl="1"/>
            <a:r>
              <a:rPr lang="en-US" sz="3000" dirty="0"/>
              <a:t>Students of lower SES </a:t>
            </a:r>
          </a:p>
          <a:p>
            <a:endParaRPr lang="en-US" dirty="0"/>
          </a:p>
        </p:txBody>
      </p:sp>
      <p:sp>
        <p:nvSpPr>
          <p:cNvPr id="21" name="Rounded Rectangle 17">
            <a:extLst>
              <a:ext uri="{FF2B5EF4-FFF2-40B4-BE49-F238E27FC236}">
                <a16:creationId xmlns:a16="http://schemas.microsoft.com/office/drawing/2014/main" id="{E1A79ABB-C794-4E6F-9B11-6A390EE90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746" y="958640"/>
            <a:ext cx="335479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Children">
            <a:extLst>
              <a:ext uri="{FF2B5EF4-FFF2-40B4-BE49-F238E27FC236}">
                <a16:creationId xmlns:a16="http://schemas.microsoft.com/office/drawing/2014/main" id="{AE3578C6-C192-4AED-891B-54C4F3E671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07487" y="2056096"/>
            <a:ext cx="2735071" cy="2735071"/>
          </a:xfrm>
          <a:prstGeom prst="rect">
            <a:avLst/>
          </a:prstGeom>
        </p:spPr>
      </p:pic>
    </p:spTree>
    <p:extLst>
      <p:ext uri="{BB962C8B-B14F-4D97-AF65-F5344CB8AC3E}">
        <p14:creationId xmlns:p14="http://schemas.microsoft.com/office/powerpoint/2010/main" val="38028631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1240</Words>
  <Application>Microsoft Macintosh PowerPoint</Application>
  <PresentationFormat>Widescreen</PresentationFormat>
  <Paragraphs>242</Paragraphs>
  <Slides>39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Century Gothic</vt:lpstr>
      <vt:lpstr>Courier New</vt:lpstr>
      <vt:lpstr>Times New Roman</vt:lpstr>
      <vt:lpstr>Wingdings 2</vt:lpstr>
      <vt:lpstr>Quotable</vt:lpstr>
      <vt:lpstr>School to Prison Pipeline: School Strategies necessary for smart decarceration.</vt:lpstr>
      <vt:lpstr>Background </vt:lpstr>
      <vt:lpstr>Lets Break The Ice</vt:lpstr>
      <vt:lpstr>Objectives </vt:lpstr>
      <vt:lpstr>Grand Challenge: Smart Decarceration</vt:lpstr>
      <vt:lpstr>Beginning with our YOUTH</vt:lpstr>
      <vt:lpstr>What Do You Know?</vt:lpstr>
      <vt:lpstr>The SPP </vt:lpstr>
      <vt:lpstr>Who’s Who  of the  SPP</vt:lpstr>
      <vt:lpstr>Who’s Who of the SPP  </vt:lpstr>
      <vt:lpstr>How did we get here? </vt:lpstr>
      <vt:lpstr>PowerPoint Presentation</vt:lpstr>
      <vt:lpstr>Suspension Data</vt:lpstr>
      <vt:lpstr>“Even when suspension doesn’t work, at least they are out of classroom and not bothering anyone... Let the parent deal with them, it’s their problem really” </vt:lpstr>
      <vt:lpstr>WHY SHOULD WE CARE?</vt:lpstr>
      <vt:lpstr>Effects of the SPP</vt:lpstr>
      <vt:lpstr>Connections to the field of Social Work</vt:lpstr>
      <vt:lpstr>POP QUIZ</vt:lpstr>
      <vt:lpstr>Alternatives to the School-to-Prison Pipeline From A to Z</vt:lpstr>
      <vt:lpstr>Brain Break (10 min)</vt:lpstr>
      <vt:lpstr>Why is the SPP important to the field of school social workers? </vt:lpstr>
      <vt:lpstr>Competence </vt:lpstr>
      <vt:lpstr>PowerPoint Presentation</vt:lpstr>
      <vt:lpstr>Competence </vt:lpstr>
      <vt:lpstr>“He is not happy to see me”</vt:lpstr>
      <vt:lpstr>PowerPoint Presentation</vt:lpstr>
      <vt:lpstr>What is the first thing you say to a student referred to your office as a result of a behavior concern?</vt:lpstr>
      <vt:lpstr>How Restorative Are You?</vt:lpstr>
      <vt:lpstr>Discussion</vt:lpstr>
      <vt:lpstr>PowerPoint Presentation</vt:lpstr>
      <vt:lpstr>Restorative Justice Skills </vt:lpstr>
      <vt:lpstr>Does it work?</vt:lpstr>
      <vt:lpstr>Mediation Circle</vt:lpstr>
      <vt:lpstr>Dignity and Worth of the Person</vt:lpstr>
      <vt:lpstr>Social Justice</vt:lpstr>
      <vt:lpstr>Self Reflection</vt:lpstr>
      <vt:lpstr>PowerPoint Presentation</vt:lpstr>
      <vt:lpstr>PowerPoint Presentation</vt:lpstr>
      <vt:lpstr>  Contact information: butler.timmesha@gmail.com 54butler@cua.edu www.linkedin.com/in/timmesha-butler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to Prison Pipeline: School Strategies necessary for smart decarceration.</dc:title>
  <dc:creator>54butler@cua.edu</dc:creator>
  <cp:lastModifiedBy>54butler@cua.edu</cp:lastModifiedBy>
  <cp:revision>5</cp:revision>
  <dcterms:created xsi:type="dcterms:W3CDTF">2019-03-17T22:42:34Z</dcterms:created>
  <dcterms:modified xsi:type="dcterms:W3CDTF">2019-03-17T23:15:38Z</dcterms:modified>
</cp:coreProperties>
</file>